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</p:sldMasterIdLst>
  <p:notesMasterIdLst>
    <p:notesMasterId r:id="rId39"/>
  </p:notesMasterIdLst>
  <p:sldIdLst>
    <p:sldId id="256" r:id="rId3"/>
    <p:sldId id="493" r:id="rId4"/>
    <p:sldId id="760" r:id="rId5"/>
    <p:sldId id="761" r:id="rId6"/>
    <p:sldId id="830" r:id="rId7"/>
    <p:sldId id="771" r:id="rId8"/>
    <p:sldId id="772" r:id="rId9"/>
    <p:sldId id="774" r:id="rId10"/>
    <p:sldId id="784" r:id="rId11"/>
    <p:sldId id="804" r:id="rId12"/>
    <p:sldId id="780" r:id="rId13"/>
    <p:sldId id="803" r:id="rId14"/>
    <p:sldId id="782" r:id="rId15"/>
    <p:sldId id="807" r:id="rId16"/>
    <p:sldId id="781" r:id="rId17"/>
    <p:sldId id="810" r:id="rId18"/>
    <p:sldId id="806" r:id="rId19"/>
    <p:sldId id="805" r:id="rId20"/>
    <p:sldId id="833" r:id="rId21"/>
    <p:sldId id="767" r:id="rId22"/>
    <p:sldId id="808" r:id="rId23"/>
    <p:sldId id="826" r:id="rId24"/>
    <p:sldId id="816" r:id="rId25"/>
    <p:sldId id="856" r:id="rId26"/>
    <p:sldId id="835" r:id="rId27"/>
    <p:sldId id="770" r:id="rId28"/>
    <p:sldId id="834" r:id="rId29"/>
    <p:sldId id="837" r:id="rId30"/>
    <p:sldId id="838" r:id="rId31"/>
    <p:sldId id="839" r:id="rId32"/>
    <p:sldId id="828" r:id="rId33"/>
    <p:sldId id="775" r:id="rId34"/>
    <p:sldId id="797" r:id="rId35"/>
    <p:sldId id="853" r:id="rId36"/>
    <p:sldId id="776" r:id="rId37"/>
    <p:sldId id="260" r:id="rId38"/>
  </p:sldIdLst>
  <p:sldSz cx="10080625" cy="7559675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5090D8-A700-4073-A76A-19704E514F6F}" v="1" dt="2023-08-02T21:41:02.868"/>
    <p1510:client id="{1D202C46-F781-4AD2-A149-41A30C0F0E4E}" v="4" dt="2023-11-08T21:28:52.955"/>
    <p1510:client id="{24729195-028F-477A-B0EE-F3A8BC676E40}" v="671" dt="2023-08-07T19:23:53.615"/>
    <p1510:client id="{2A2FCE6A-5F18-45CA-BCE7-824B29F287D6}" v="1289" dt="2023-11-07T18:17:56.502"/>
    <p1510:client id="{2B7B8833-E9E2-4B03-A44D-8E1BE2A2BCD8}" v="928" dt="2024-01-11T02:48:12.015"/>
    <p1510:client id="{4B62A0A9-1BB1-47B5-8C42-4C65D80FCA50}" v="975" dt="2023-10-09T11:02:56.123"/>
    <p1510:client id="{58484FE8-4656-4900-9F01-0E0E851E0ED9}" v="14" dt="2023-09-06T00:00:22.971"/>
    <p1510:client id="{5A8B04C5-68F4-447B-909B-49982E4F4101}" v="328" dt="2023-11-07T11:17:20.917"/>
    <p1510:client id="{68F03996-C8B4-4C70-A966-63501292F2DF}" v="92" dt="2023-08-07T20:17:26.538"/>
    <p1510:client id="{6E133CB2-78B4-4FA5-A9E2-CC8B2892E03C}" v="195" dt="2023-11-07T22:50:13.593"/>
    <p1510:client id="{6F87F184-28A8-4208-A658-DF5DE0C95C7A}" v="643" dt="2024-01-11T22:55:49.846"/>
    <p1510:client id="{82C806D3-3DE5-4240-8FD2-0D555BCADB4D}" v="12" dt="2023-09-06T00:10:37.147"/>
    <p1510:client id="{8C2FA316-BB4B-4756-851C-7E7A6C09796C}" v="563" dt="2023-10-09T15:21:04.894"/>
    <p1510:client id="{ADFFEF7C-C821-4825-95B1-4E98544EC0AA}" v="2625" dt="2023-12-21T15:10:16.669"/>
    <p1510:client id="{C3BC1228-CE60-4AC2-8132-A164968266F3}" v="161" dt="2023-11-07T11:55:54.910"/>
    <p1510:client id="{CFE2E0A7-E82F-4D29-934D-0CB2EBC09C55}" v="585" dt="2023-08-07T20:58:31.857"/>
    <p1510:client id="{EF2B08CF-B9E9-44D4-AE67-09BA11457102}" v="193" dt="2023-07-30T19:07:29.572"/>
    <p1510:client id="{F69ED395-454C-4B9E-9A24-8A73A69AA51A}" v="208" dt="2023-09-05T23:54:33.663"/>
    <p1510:client id="{FB11B5DF-F81B-49C6-90CA-39DC07E10383}" v="3017" dt="2023-07-06T02:29:39.022"/>
    <p1510:client id="{FC54F884-52A6-4AF4-A4E5-5F3802BE3AB1}" v="599" dt="2023-11-06T02:08:00.455"/>
    <p1510:client id="{FD9161ED-8609-4329-A08E-80D97E6C9BB3}" v="2082" dt="2023-09-06T04:07:29.497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8" autoAdjust="0"/>
    <p:restoredTop sz="95196" autoAdjust="0"/>
  </p:normalViewPr>
  <p:slideViewPr>
    <p:cSldViewPr snapToGrid="0">
      <p:cViewPr varScale="1">
        <p:scale>
          <a:sx n="77" d="100"/>
          <a:sy n="77" d="100"/>
        </p:scale>
        <p:origin x="1354" y="7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123" cy="512111"/>
          </a:xfrm>
          <a:prstGeom prst="rect">
            <a:avLst/>
          </a:prstGeom>
        </p:spPr>
        <p:txBody>
          <a:bodyPr vert="horz" lIns="86859" tIns="43429" rIns="86859" bIns="43429" rtlCol="0"/>
          <a:lstStyle>
            <a:lvl1pPr algn="l">
              <a:defRPr sz="11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3448" y="0"/>
            <a:ext cx="3079123" cy="512111"/>
          </a:xfrm>
          <a:prstGeom prst="rect">
            <a:avLst/>
          </a:prstGeom>
        </p:spPr>
        <p:txBody>
          <a:bodyPr vert="horz" lIns="86859" tIns="43429" rIns="86859" bIns="43429" rtlCol="0"/>
          <a:lstStyle>
            <a:lvl1pPr algn="r">
              <a:defRPr sz="1100"/>
            </a:lvl1pPr>
          </a:lstStyle>
          <a:p>
            <a:fld id="{45C5F4CD-7F24-4AA7-A960-6ACD02677B5E}" type="datetimeFigureOut">
              <a:rPr lang="pt-BR" smtClean="0"/>
              <a:pPr/>
              <a:t>17/01/2024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6513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859" tIns="43429" rIns="86859" bIns="43429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0108" y="4861252"/>
            <a:ext cx="5683847" cy="4605955"/>
          </a:xfrm>
          <a:prstGeom prst="rect">
            <a:avLst/>
          </a:prstGeom>
        </p:spPr>
        <p:txBody>
          <a:bodyPr vert="horz" lIns="86859" tIns="43429" rIns="86859" bIns="43429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0983"/>
            <a:ext cx="3079123" cy="512110"/>
          </a:xfrm>
          <a:prstGeom prst="rect">
            <a:avLst/>
          </a:prstGeom>
        </p:spPr>
        <p:txBody>
          <a:bodyPr vert="horz" lIns="86859" tIns="43429" rIns="86859" bIns="43429" rtlCol="0" anchor="b"/>
          <a:lstStyle>
            <a:lvl1pPr algn="l">
              <a:defRPr sz="11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3448" y="9720983"/>
            <a:ext cx="3079123" cy="512110"/>
          </a:xfrm>
          <a:prstGeom prst="rect">
            <a:avLst/>
          </a:prstGeom>
        </p:spPr>
        <p:txBody>
          <a:bodyPr vert="horz" lIns="86859" tIns="43429" rIns="86859" bIns="43429" rtlCol="0" anchor="b"/>
          <a:lstStyle>
            <a:lvl1pPr algn="r">
              <a:defRPr sz="1100"/>
            </a:lvl1pPr>
          </a:lstStyle>
          <a:p>
            <a:fld id="{1F5E04B0-59F4-4454-B244-BFDD52519C0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5694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20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4" name="Imagem 33"/>
          <p:cNvPicPr/>
          <p:nvPr/>
        </p:nvPicPr>
        <p:blipFill>
          <a:blip r:embed="rId2"/>
          <a:stretch>
            <a:fillRect/>
          </a:stretch>
        </p:blipFill>
        <p:spPr>
          <a:xfrm>
            <a:off x="6055200" y="4058280"/>
            <a:ext cx="2620440" cy="2090880"/>
          </a:xfrm>
          <a:prstGeom prst="rect">
            <a:avLst/>
          </a:prstGeom>
          <a:ln>
            <a:noFill/>
          </a:ln>
        </p:spPr>
      </p:pic>
      <p:pic>
        <p:nvPicPr>
          <p:cNvPr id="35" name="Imagem 34"/>
          <p:cNvPicPr/>
          <p:nvPr/>
        </p:nvPicPr>
        <p:blipFill>
          <a:blip r:embed="rId2"/>
          <a:stretch>
            <a:fillRect/>
          </a:stretch>
        </p:blipFill>
        <p:spPr>
          <a:xfrm>
            <a:off x="1406880" y="4058280"/>
            <a:ext cx="2620440" cy="2090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164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20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06" name="Imagem 105"/>
          <p:cNvPicPr/>
          <p:nvPr/>
        </p:nvPicPr>
        <p:blipFill>
          <a:blip r:embed="rId2"/>
          <a:stretch>
            <a:fillRect/>
          </a:stretch>
        </p:blipFill>
        <p:spPr>
          <a:xfrm>
            <a:off x="6055200" y="4058280"/>
            <a:ext cx="2620440" cy="2090880"/>
          </a:xfrm>
          <a:prstGeom prst="rect">
            <a:avLst/>
          </a:prstGeom>
          <a:ln>
            <a:noFill/>
          </a:ln>
        </p:spPr>
      </p:pic>
      <p:pic>
        <p:nvPicPr>
          <p:cNvPr id="107" name="Imagem 106"/>
          <p:cNvPicPr/>
          <p:nvPr/>
        </p:nvPicPr>
        <p:blipFill>
          <a:blip r:embed="rId2"/>
          <a:stretch>
            <a:fillRect/>
          </a:stretch>
        </p:blipFill>
        <p:spPr>
          <a:xfrm>
            <a:off x="1406880" y="4058280"/>
            <a:ext cx="2620440" cy="2090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164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" t="-318" r="2976" b="635"/>
          <a:stretch/>
        </p:blipFill>
        <p:spPr>
          <a:xfrm>
            <a:off x="2518831" y="752334"/>
            <a:ext cx="5329148" cy="3520351"/>
          </a:xfrm>
          <a:prstGeom prst="rect">
            <a:avLst/>
          </a:prstGeom>
        </p:spPr>
      </p:pic>
      <p:sp>
        <p:nvSpPr>
          <p:cNvPr id="108" name="CustomShape 1"/>
          <p:cNvSpPr/>
          <p:nvPr/>
        </p:nvSpPr>
        <p:spPr>
          <a:xfrm>
            <a:off x="0" y="5508000"/>
            <a:ext cx="10076760" cy="1148760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979797"/>
              </a:gs>
              <a:gs pos="100000">
                <a:srgbClr val="FFFFFF"/>
              </a:gs>
            </a:gsLst>
            <a:lin ang="2700000"/>
          </a:gradFill>
          <a:ln w="9360">
            <a:noFill/>
          </a:ln>
        </p:spPr>
      </p:sp>
      <p:pic>
        <p:nvPicPr>
          <p:cNvPr id="109" name="Picture 4"/>
          <p:cNvPicPr/>
          <p:nvPr/>
        </p:nvPicPr>
        <p:blipFill>
          <a:blip r:embed="rId3"/>
          <a:srcRect l="-117277" t="2268522" r="420695" b="-1117896"/>
          <a:stretch>
            <a:fillRect/>
          </a:stretch>
        </p:blipFill>
        <p:spPr>
          <a:xfrm>
            <a:off x="1727944" y="5420460"/>
            <a:ext cx="10112760" cy="1508760"/>
          </a:xfrm>
          <a:prstGeom prst="rect">
            <a:avLst/>
          </a:prstGeom>
          <a:ln>
            <a:noFill/>
          </a:ln>
        </p:spPr>
      </p:pic>
      <p:sp>
        <p:nvSpPr>
          <p:cNvPr id="110" name="CustomShape 2"/>
          <p:cNvSpPr/>
          <p:nvPr/>
        </p:nvSpPr>
        <p:spPr>
          <a:xfrm>
            <a:off x="1074709" y="5703600"/>
            <a:ext cx="7848872" cy="95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>
              <a:lnSpc>
                <a:spcPct val="100000"/>
              </a:lnSpc>
            </a:pPr>
            <a:r>
              <a:rPr lang="pt-BR" sz="2800" b="1" dirty="0">
                <a:latin typeface="Times New Roman"/>
                <a:ea typeface="DejaVu Sans"/>
              </a:rPr>
              <a:t>RELATÓRIO FOTOGRÁFICO</a:t>
            </a:r>
          </a:p>
          <a:p>
            <a:pPr algn="ctr">
              <a:lnSpc>
                <a:spcPct val="100000"/>
              </a:lnSpc>
            </a:pPr>
            <a:r>
              <a:rPr lang="pt-BR" sz="2800" b="1" dirty="0">
                <a:latin typeface="Times New Roman"/>
                <a:ea typeface="DejaVu Sans"/>
              </a:rPr>
              <a:t>DEZEMBRO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82C409B4-6A7D-4C57-A2A9-9F2D20CA10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208607" y="1455542"/>
            <a:ext cx="4510448" cy="33828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 descr="Homem andando na beira da estrada&#10;&#10;Descrição gerada automaticamente">
            <a:extLst>
              <a:ext uri="{FF2B5EF4-FFF2-40B4-BE49-F238E27FC236}">
                <a16:creationId xmlns:a16="http://schemas.microsoft.com/office/drawing/2014/main" id="{D21033C3-ED11-4671-A499-77BDE59014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17259" y="1456161"/>
            <a:ext cx="4508796" cy="33815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271180" y="151052"/>
            <a:ext cx="564945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Calçada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>
                <a:solidFill>
                  <a:srgbClr val="000000"/>
                </a:solidFill>
                <a:latin typeface="Times New Roman"/>
              </a:rPr>
              <a:t>Foto: 13</a:t>
            </a:r>
            <a:endParaRPr lang="pt-BR" sz="1600">
              <a:solidFill>
                <a:prstClr val="black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>
                <a:solidFill>
                  <a:srgbClr val="000000"/>
                </a:solidFill>
                <a:latin typeface="Times New Roman"/>
              </a:rPr>
              <a:t>Foto: 14</a:t>
            </a:r>
            <a:endParaRPr lang="pt-BR" sz="160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52117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1600" b="1" dirty="0">
                <a:solidFill>
                  <a:srgbClr val="FFFFFF"/>
                </a:solidFill>
                <a:latin typeface="Times New Roman"/>
              </a:rPr>
              <a:t>Dezembro de 2023</a:t>
            </a:r>
          </a:p>
          <a:p>
            <a:pPr algn="ctr">
              <a:lnSpc>
                <a:spcPct val="100000"/>
              </a:lnSpc>
            </a:pPr>
            <a:endParaRPr lang="pt-BR" sz="1600"/>
          </a:p>
          <a:p>
            <a:pPr algn="ctr">
              <a:lnSpc>
                <a:spcPct val="100000"/>
              </a:lnSpc>
            </a:pPr>
            <a:endParaRPr lang="pt-BR" sz="1600"/>
          </a:p>
          <a:p>
            <a:pPr algn="ctr">
              <a:lnSpc>
                <a:spcPct val="100000"/>
              </a:lnSpc>
            </a:pPr>
            <a:endParaRPr sz="1600"/>
          </a:p>
        </p:txBody>
      </p:sp>
      <p:sp>
        <p:nvSpPr>
          <p:cNvPr id="8" name="CustomShape 2"/>
          <p:cNvSpPr/>
          <p:nvPr/>
        </p:nvSpPr>
        <p:spPr>
          <a:xfrm>
            <a:off x="314665" y="5342527"/>
            <a:ext cx="9406167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 anchor="t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13 e 14</a:t>
            </a:r>
            <a:endParaRPr lang="pt-BR" dirty="0"/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Execução da calçada.</a:t>
            </a:r>
          </a:p>
          <a:p>
            <a:pPr algn="just"/>
            <a:endParaRPr lang="pt-BR" sz="160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 Rua da Criatividade.</a:t>
            </a:r>
          </a:p>
          <a:p>
            <a:pPr algn="just"/>
            <a:endParaRPr lang="pt-BR" sz="1600" b="1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Alex Campos.</a:t>
            </a:r>
          </a:p>
        </p:txBody>
      </p:sp>
    </p:spTree>
    <p:extLst>
      <p:ext uri="{BB962C8B-B14F-4D97-AF65-F5344CB8AC3E}">
        <p14:creationId xmlns:p14="http://schemas.microsoft.com/office/powerpoint/2010/main" val="1162256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017934" y="151052"/>
            <a:ext cx="604867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Paisagismo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>
                <a:solidFill>
                  <a:srgbClr val="000000"/>
                </a:solidFill>
                <a:latin typeface="Times New Roman"/>
              </a:rPr>
              <a:t>Foto: 15</a:t>
            </a:r>
            <a:endParaRPr lang="pt-BR" sz="1600">
              <a:solidFill>
                <a:prstClr val="black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>
                <a:solidFill>
                  <a:srgbClr val="000000"/>
                </a:solidFill>
                <a:latin typeface="Times New Roman"/>
              </a:rPr>
              <a:t>Foto: 16</a:t>
            </a:r>
            <a:endParaRPr lang="pt-BR" sz="160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52117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1600" b="1" dirty="0">
                <a:solidFill>
                  <a:srgbClr val="FFFFFF"/>
                </a:solidFill>
                <a:latin typeface="Times New Roman"/>
              </a:rPr>
              <a:t>Dezembro de 2023</a:t>
            </a:r>
          </a:p>
          <a:p>
            <a:pPr algn="ctr">
              <a:lnSpc>
                <a:spcPct val="100000"/>
              </a:lnSpc>
            </a:pPr>
            <a:endParaRPr lang="pt-BR" sz="1600"/>
          </a:p>
          <a:p>
            <a:pPr algn="ctr">
              <a:lnSpc>
                <a:spcPct val="100000"/>
              </a:lnSpc>
            </a:pPr>
            <a:endParaRPr lang="pt-BR" sz="1600"/>
          </a:p>
          <a:p>
            <a:pPr algn="ctr">
              <a:lnSpc>
                <a:spcPct val="100000"/>
              </a:lnSpc>
            </a:pPr>
            <a:endParaRPr sz="1600"/>
          </a:p>
        </p:txBody>
      </p:sp>
      <p:sp>
        <p:nvSpPr>
          <p:cNvPr id="8" name="CustomShape 2"/>
          <p:cNvSpPr/>
          <p:nvPr/>
        </p:nvSpPr>
        <p:spPr>
          <a:xfrm>
            <a:off x="314666" y="5342527"/>
            <a:ext cx="9440040" cy="1887472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 anchor="t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15 e 16</a:t>
            </a: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Execução do paisagismo.</a:t>
            </a:r>
          </a:p>
          <a:p>
            <a:pPr algn="just"/>
            <a:endParaRPr lang="pt-BR" sz="160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BR" sz="1600" dirty="0">
                <a:solidFill>
                  <a:srgbClr val="000000"/>
                </a:solidFill>
                <a:latin typeface="Times New Roman"/>
                <a:cs typeface="Times New Roman"/>
              </a:rPr>
              <a:t>Rua da Riqueza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algn="just"/>
            <a:endParaRPr lang="pt-BR" sz="1600" b="1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 err="1">
                <a:solidFill>
                  <a:srgbClr val="000000"/>
                </a:solidFill>
                <a:latin typeface="Times New Roman"/>
              </a:rPr>
              <a:t>Ginco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 Urbanismo.</a:t>
            </a:r>
          </a:p>
        </p:txBody>
      </p:sp>
      <p:pic>
        <p:nvPicPr>
          <p:cNvPr id="9" name="Imagem 8" descr="Pessoas em um jardim&#10;&#10;Descrição gerada automaticamente">
            <a:extLst>
              <a:ext uri="{FF2B5EF4-FFF2-40B4-BE49-F238E27FC236}">
                <a16:creationId xmlns:a16="http://schemas.microsoft.com/office/drawing/2014/main" id="{F131981F-FF6E-4312-B079-B5F7A53B6E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274363" y="1424788"/>
            <a:ext cx="4469789" cy="33523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A9E231B-91F5-43E5-9929-DD7060E28A9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15943" y="1420774"/>
            <a:ext cx="4471104" cy="3353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2017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03C91CC7-B9D4-4175-9E64-1A37BAF9CF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208606" y="1461084"/>
            <a:ext cx="4510448" cy="33828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 descr="Uma imagem contendo ao ar livre, edifício, grama, terra&#10;&#10;Descrição gerada automaticamente">
            <a:extLst>
              <a:ext uri="{FF2B5EF4-FFF2-40B4-BE49-F238E27FC236}">
                <a16:creationId xmlns:a16="http://schemas.microsoft.com/office/drawing/2014/main" id="{5C0BA112-FD06-4E9C-BE81-56AACD29C6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57839" y="1461083"/>
            <a:ext cx="4510448" cy="33828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098862" y="151052"/>
            <a:ext cx="5821770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Estação elevatória de esgoto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>
                <a:solidFill>
                  <a:srgbClr val="000000"/>
                </a:solidFill>
                <a:latin typeface="Times New Roman"/>
              </a:rPr>
              <a:t>Foto: 17</a:t>
            </a:r>
            <a:endParaRPr lang="pt-BR" sz="1600">
              <a:solidFill>
                <a:prstClr val="black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>
                <a:solidFill>
                  <a:srgbClr val="000000"/>
                </a:solidFill>
                <a:latin typeface="Times New Roman"/>
              </a:rPr>
              <a:t>Foto: 18</a:t>
            </a:r>
            <a:endParaRPr lang="pt-BR" sz="160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52117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1600" b="1" dirty="0">
                <a:solidFill>
                  <a:srgbClr val="FFFFFF"/>
                </a:solidFill>
                <a:latin typeface="Times New Roman"/>
              </a:rPr>
              <a:t>Dezembro de 2023</a:t>
            </a:r>
          </a:p>
          <a:p>
            <a:pPr algn="ctr">
              <a:lnSpc>
                <a:spcPct val="100000"/>
              </a:lnSpc>
            </a:pPr>
            <a:endParaRPr lang="pt-BR" sz="1600"/>
          </a:p>
          <a:p>
            <a:pPr algn="ctr">
              <a:lnSpc>
                <a:spcPct val="100000"/>
              </a:lnSpc>
            </a:pPr>
            <a:endParaRPr lang="pt-BR" sz="1600"/>
          </a:p>
          <a:p>
            <a:pPr algn="ctr">
              <a:lnSpc>
                <a:spcPct val="100000"/>
              </a:lnSpc>
            </a:pPr>
            <a:endParaRPr sz="1600"/>
          </a:p>
        </p:txBody>
      </p:sp>
      <p:sp>
        <p:nvSpPr>
          <p:cNvPr id="8" name="CustomShape 2"/>
          <p:cNvSpPr/>
          <p:nvPr/>
        </p:nvSpPr>
        <p:spPr>
          <a:xfrm>
            <a:off x="314665" y="5342527"/>
            <a:ext cx="9406167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 anchor="t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17 e 18</a:t>
            </a: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Execução da cerca.</a:t>
            </a:r>
          </a:p>
          <a:p>
            <a:pPr algn="just"/>
            <a:endParaRPr lang="pt-BR" sz="160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 Estação elevatória de esgoto.</a:t>
            </a:r>
          </a:p>
          <a:p>
            <a:pPr algn="just"/>
            <a:endParaRPr lang="pt-BR" sz="1600" b="1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 err="1">
                <a:solidFill>
                  <a:srgbClr val="000000"/>
                </a:solidFill>
                <a:latin typeface="Times New Roman"/>
              </a:rPr>
              <a:t>Enko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3248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098810" y="175666"/>
            <a:ext cx="5883312" cy="325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Estação elevatória de esgoto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>
                <a:solidFill>
                  <a:srgbClr val="000000"/>
                </a:solidFill>
                <a:latin typeface="Times New Roman"/>
              </a:rPr>
              <a:t>Foto: 19</a:t>
            </a:r>
            <a:endParaRPr lang="pt-BR" sz="1600">
              <a:solidFill>
                <a:prstClr val="black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>
                <a:solidFill>
                  <a:srgbClr val="000000"/>
                </a:solidFill>
                <a:latin typeface="Times New Roman"/>
              </a:rPr>
              <a:t>Foto: 20</a:t>
            </a:r>
            <a:endParaRPr lang="pt-BR" sz="160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52117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1600" b="1" dirty="0">
                <a:solidFill>
                  <a:srgbClr val="FFFFFF"/>
                </a:solidFill>
                <a:latin typeface="Times New Roman"/>
              </a:rPr>
              <a:t>Dezembro de 2023</a:t>
            </a:r>
          </a:p>
          <a:p>
            <a:pPr algn="ctr">
              <a:lnSpc>
                <a:spcPct val="100000"/>
              </a:lnSpc>
            </a:pPr>
            <a:endParaRPr lang="pt-BR" sz="1600"/>
          </a:p>
          <a:p>
            <a:pPr algn="ctr">
              <a:lnSpc>
                <a:spcPct val="100000"/>
              </a:lnSpc>
            </a:pPr>
            <a:endParaRPr lang="pt-BR" sz="1600"/>
          </a:p>
          <a:p>
            <a:pPr algn="ctr">
              <a:lnSpc>
                <a:spcPct val="100000"/>
              </a:lnSpc>
            </a:pPr>
            <a:endParaRPr sz="1600"/>
          </a:p>
        </p:txBody>
      </p:sp>
      <p:sp>
        <p:nvSpPr>
          <p:cNvPr id="8" name="CustomShape 2"/>
          <p:cNvSpPr/>
          <p:nvPr/>
        </p:nvSpPr>
        <p:spPr>
          <a:xfrm>
            <a:off x="332102" y="5342527"/>
            <a:ext cx="9416421" cy="1887472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 anchor="t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19 e 20</a:t>
            </a: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Execução de cercamento.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 Estação elevatória de esgoto.</a:t>
            </a: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 err="1">
                <a:solidFill>
                  <a:srgbClr val="000000"/>
                </a:solidFill>
                <a:latin typeface="Times New Roman"/>
              </a:rPr>
              <a:t>Enko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.</a:t>
            </a:r>
          </a:p>
        </p:txBody>
      </p:sp>
      <p:pic>
        <p:nvPicPr>
          <p:cNvPr id="9" name="Imagem 8" descr="Uma imagem contendo ao ar livre, grama, edifício, em pé&#10;&#10;Descrição gerada automaticamente">
            <a:extLst>
              <a:ext uri="{FF2B5EF4-FFF2-40B4-BE49-F238E27FC236}">
                <a16:creationId xmlns:a16="http://schemas.microsoft.com/office/drawing/2014/main" id="{B265CBDF-C07A-40F0-A735-6FD271A72B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270085" y="1510079"/>
            <a:ext cx="4487704" cy="33657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m 2" descr="Uma imagem contendo ao ar livre, edifício, grama, placa&#10;&#10;Descrição gerada automaticamente">
            <a:extLst>
              <a:ext uri="{FF2B5EF4-FFF2-40B4-BE49-F238E27FC236}">
                <a16:creationId xmlns:a16="http://schemas.microsoft.com/office/drawing/2014/main" id="{AA8E2476-E90D-467C-9A04-F1882BE8E99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16426" y="1510079"/>
            <a:ext cx="4487704" cy="33657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8968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Uma imagem contendo ao ar livre, cerca, pista, lado&#10;&#10;Descrição gerada automaticamente">
            <a:extLst>
              <a:ext uri="{FF2B5EF4-FFF2-40B4-BE49-F238E27FC236}">
                <a16:creationId xmlns:a16="http://schemas.microsoft.com/office/drawing/2014/main" id="{9EA8A3D6-87F1-4428-BE59-AA543EF4D7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16436" y="1481512"/>
            <a:ext cx="4510448" cy="33828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83EC6C3B-400E-4B3F-B356-FE72169D9B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249542" y="1487515"/>
            <a:ext cx="4461856" cy="3346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111129" y="151052"/>
            <a:ext cx="5858695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Estação elevatória de esgoto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21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22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52117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1600" b="1" dirty="0">
                <a:solidFill>
                  <a:srgbClr val="FFFFFF"/>
                </a:solidFill>
                <a:latin typeface="Times New Roman"/>
              </a:rPr>
              <a:t>Dezembro de 2023</a:t>
            </a:r>
          </a:p>
          <a:p>
            <a:pPr algn="ctr">
              <a:lnSpc>
                <a:spcPct val="100000"/>
              </a:lnSpc>
            </a:pPr>
            <a:endParaRPr lang="pt-BR" sz="1600"/>
          </a:p>
          <a:p>
            <a:pPr algn="ctr">
              <a:lnSpc>
                <a:spcPct val="100000"/>
              </a:lnSpc>
            </a:pPr>
            <a:endParaRPr lang="pt-BR" sz="1600"/>
          </a:p>
          <a:p>
            <a:pPr algn="ctr">
              <a:lnSpc>
                <a:spcPct val="100000"/>
              </a:lnSpc>
            </a:pPr>
            <a:endParaRPr sz="1600"/>
          </a:p>
        </p:txBody>
      </p:sp>
      <p:sp>
        <p:nvSpPr>
          <p:cNvPr id="8" name="CustomShape 2"/>
          <p:cNvSpPr/>
          <p:nvPr/>
        </p:nvSpPr>
        <p:spPr>
          <a:xfrm>
            <a:off x="314665" y="5364013"/>
            <a:ext cx="9406167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 anchor="t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21 e 22</a:t>
            </a: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Concretagem das cerca.</a:t>
            </a:r>
          </a:p>
          <a:p>
            <a:pPr algn="just"/>
            <a:endParaRPr lang="pt-BR" sz="160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 Estação elevatória de esgoto.</a:t>
            </a:r>
          </a:p>
          <a:p>
            <a:pPr algn="just"/>
            <a:endParaRPr lang="pt-BR" sz="1600" b="1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 err="1">
                <a:solidFill>
                  <a:srgbClr val="000000"/>
                </a:solidFill>
                <a:latin typeface="Times New Roman"/>
              </a:rPr>
              <a:t>Enko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6533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086492" y="151052"/>
            <a:ext cx="5907929" cy="325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Estação elevatória de esgoto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23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24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52117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1600" b="1" dirty="0">
                <a:solidFill>
                  <a:srgbClr val="FFFFFF"/>
                </a:solidFill>
                <a:latin typeface="Times New Roman"/>
              </a:rPr>
              <a:t>Dezembro de 2023</a:t>
            </a:r>
          </a:p>
          <a:p>
            <a:pPr algn="ctr">
              <a:lnSpc>
                <a:spcPct val="100000"/>
              </a:lnSpc>
            </a:pPr>
            <a:endParaRPr lang="pt-BR" sz="1600"/>
          </a:p>
          <a:p>
            <a:pPr algn="ctr">
              <a:lnSpc>
                <a:spcPct val="100000"/>
              </a:lnSpc>
            </a:pPr>
            <a:endParaRPr sz="1600"/>
          </a:p>
        </p:txBody>
      </p:sp>
      <p:sp>
        <p:nvSpPr>
          <p:cNvPr id="8" name="CustomShape 2"/>
          <p:cNvSpPr/>
          <p:nvPr/>
        </p:nvSpPr>
        <p:spPr>
          <a:xfrm>
            <a:off x="314665" y="5342527"/>
            <a:ext cx="9406167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 anchor="t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23 e 24</a:t>
            </a: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Instalação da porta.</a:t>
            </a:r>
          </a:p>
          <a:p>
            <a:pPr algn="just"/>
            <a:endParaRPr lang="pt-BR" sz="160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 Casa de bombas.</a:t>
            </a:r>
          </a:p>
          <a:p>
            <a:pPr algn="just"/>
            <a:endParaRPr lang="pt-BR" sz="1600" b="1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 err="1">
                <a:solidFill>
                  <a:srgbClr val="000000"/>
                </a:solidFill>
                <a:latin typeface="Times New Roman"/>
              </a:rPr>
              <a:t>Enko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.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7041AA30-FF9E-4834-A39A-D67B5678A9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208604" y="1468620"/>
            <a:ext cx="4510452" cy="33828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m 8" descr="Uma imagem contendo ao ar livre, edifício, azul, frente&#10;&#10;Descrição gerada automaticamente">
            <a:extLst>
              <a:ext uri="{FF2B5EF4-FFF2-40B4-BE49-F238E27FC236}">
                <a16:creationId xmlns:a16="http://schemas.microsoft.com/office/drawing/2014/main" id="{1BE2D1F5-7C85-42F9-99B3-A9B65512E52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17515" y="1487316"/>
            <a:ext cx="4495408" cy="33715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7303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Uma imagem contendo ao ar livre, homem, tábua, edifício&#10;&#10;Descrição gerada automaticamente">
            <a:extLst>
              <a:ext uri="{FF2B5EF4-FFF2-40B4-BE49-F238E27FC236}">
                <a16:creationId xmlns:a16="http://schemas.microsoft.com/office/drawing/2014/main" id="{51FB7C33-64EF-4FCC-B900-FE46880E27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208604" y="1461083"/>
            <a:ext cx="4510448" cy="33828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1943968" y="151052"/>
            <a:ext cx="5976664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Estar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25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26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52117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1600" b="1" dirty="0">
                <a:solidFill>
                  <a:srgbClr val="FFFFFF"/>
                </a:solidFill>
                <a:latin typeface="Times New Roman"/>
              </a:rPr>
              <a:t>Dezembro de 2023</a:t>
            </a:r>
          </a:p>
          <a:p>
            <a:pPr algn="ctr">
              <a:lnSpc>
                <a:spcPct val="100000"/>
              </a:lnSpc>
            </a:pPr>
            <a:endParaRPr lang="pt-BR" sz="1600"/>
          </a:p>
          <a:p>
            <a:pPr algn="ctr">
              <a:lnSpc>
                <a:spcPct val="100000"/>
              </a:lnSpc>
            </a:pPr>
            <a:endParaRPr lang="pt-BR" sz="1600"/>
          </a:p>
          <a:p>
            <a:pPr algn="ctr">
              <a:lnSpc>
                <a:spcPct val="100000"/>
              </a:lnSpc>
            </a:pPr>
            <a:endParaRPr sz="1600"/>
          </a:p>
        </p:txBody>
      </p:sp>
      <p:sp>
        <p:nvSpPr>
          <p:cNvPr id="8" name="CustomShape 2"/>
          <p:cNvSpPr/>
          <p:nvPr/>
        </p:nvSpPr>
        <p:spPr>
          <a:xfrm>
            <a:off x="314665" y="5342527"/>
            <a:ext cx="9406167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 anchor="t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25 e 26</a:t>
            </a: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Execução da pintura dos pergolados.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 Rua da Riqueza.</a:t>
            </a:r>
          </a:p>
          <a:p>
            <a:pPr algn="just"/>
            <a:endParaRPr lang="pt-BR" sz="1600" b="1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 err="1">
                <a:solidFill>
                  <a:srgbClr val="000000"/>
                </a:solidFill>
                <a:latin typeface="Times New Roman"/>
              </a:rPr>
              <a:t>Açobett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.</a:t>
            </a:r>
          </a:p>
        </p:txBody>
      </p:sp>
      <p:pic>
        <p:nvPicPr>
          <p:cNvPr id="6" name="Imagem 5" descr="Uma imagem contendo ao ar livre, edifício, fogo, homem&#10;&#10;Descrição gerada automaticamente">
            <a:extLst>
              <a:ext uri="{FF2B5EF4-FFF2-40B4-BE49-F238E27FC236}">
                <a16:creationId xmlns:a16="http://schemas.microsoft.com/office/drawing/2014/main" id="{13E6281C-1CB6-48B0-BBBE-5D1EDEE6BDE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16435" y="1461083"/>
            <a:ext cx="4510448" cy="33828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4843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271180" y="151052"/>
            <a:ext cx="564945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Acessibilidade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27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28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52117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1600" b="1" dirty="0">
                <a:solidFill>
                  <a:srgbClr val="FFFFFF"/>
                </a:solidFill>
                <a:latin typeface="Times New Roman"/>
              </a:rPr>
              <a:t>Dezembro de 2023</a:t>
            </a:r>
          </a:p>
          <a:p>
            <a:pPr algn="ctr">
              <a:lnSpc>
                <a:spcPct val="100000"/>
              </a:lnSpc>
            </a:pPr>
            <a:endParaRPr lang="pt-BR" sz="1600"/>
          </a:p>
          <a:p>
            <a:pPr algn="ctr">
              <a:lnSpc>
                <a:spcPct val="100000"/>
              </a:lnSpc>
            </a:pPr>
            <a:endParaRPr lang="pt-BR" sz="1600"/>
          </a:p>
          <a:p>
            <a:pPr algn="ctr">
              <a:lnSpc>
                <a:spcPct val="100000"/>
              </a:lnSpc>
            </a:pPr>
            <a:endParaRPr sz="1600"/>
          </a:p>
        </p:txBody>
      </p:sp>
      <p:sp>
        <p:nvSpPr>
          <p:cNvPr id="8" name="CustomShape 2"/>
          <p:cNvSpPr/>
          <p:nvPr/>
        </p:nvSpPr>
        <p:spPr>
          <a:xfrm>
            <a:off x="314665" y="5342527"/>
            <a:ext cx="9406167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 anchor="t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27 e 28</a:t>
            </a: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Aplicação dos adesivos de identificação das vias.</a:t>
            </a:r>
          </a:p>
          <a:p>
            <a:pPr algn="just"/>
            <a:endParaRPr lang="pt-BR" sz="160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 Rua da Criatividade e Rua do Futuro.</a:t>
            </a:r>
          </a:p>
          <a:p>
            <a:pPr algn="just"/>
            <a:endParaRPr lang="pt-BR" sz="1600" b="1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IMG.</a:t>
            </a:r>
          </a:p>
        </p:txBody>
      </p:sp>
      <p:pic>
        <p:nvPicPr>
          <p:cNvPr id="13" name="Imagem 12" descr="Homem ao lado de placa de sinalização&#10;&#10;Descrição gerada automaticamente">
            <a:extLst>
              <a:ext uri="{FF2B5EF4-FFF2-40B4-BE49-F238E27FC236}">
                <a16:creationId xmlns:a16="http://schemas.microsoft.com/office/drawing/2014/main" id="{F45D101F-17C7-4A66-BDBA-94F3443101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208606" y="1473385"/>
            <a:ext cx="4510448" cy="33828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24C215B3-813A-46B9-BEBD-0CAE69AF8FF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16432" y="1461085"/>
            <a:ext cx="4510448" cy="33828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6915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271180" y="151052"/>
            <a:ext cx="564945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Pavimentação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29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30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52117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1600" b="1" dirty="0">
                <a:solidFill>
                  <a:srgbClr val="FFFFFF"/>
                </a:solidFill>
                <a:latin typeface="Times New Roman"/>
              </a:rPr>
              <a:t>Dezembro de 2023</a:t>
            </a:r>
          </a:p>
          <a:p>
            <a:pPr algn="ctr">
              <a:lnSpc>
                <a:spcPct val="100000"/>
              </a:lnSpc>
            </a:pPr>
            <a:endParaRPr lang="pt-BR" sz="1600"/>
          </a:p>
          <a:p>
            <a:pPr algn="ctr">
              <a:lnSpc>
                <a:spcPct val="100000"/>
              </a:lnSpc>
            </a:pPr>
            <a:endParaRPr lang="pt-BR" sz="1600"/>
          </a:p>
          <a:p>
            <a:pPr algn="ctr">
              <a:lnSpc>
                <a:spcPct val="100000"/>
              </a:lnSpc>
            </a:pPr>
            <a:endParaRPr sz="1600"/>
          </a:p>
        </p:txBody>
      </p:sp>
      <p:sp>
        <p:nvSpPr>
          <p:cNvPr id="8" name="CustomShape 2"/>
          <p:cNvSpPr/>
          <p:nvPr/>
        </p:nvSpPr>
        <p:spPr>
          <a:xfrm>
            <a:off x="314665" y="5342527"/>
            <a:ext cx="9406167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 anchor="t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29 e 30</a:t>
            </a: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Escavação de material para execução do reparo do pavimento.</a:t>
            </a:r>
          </a:p>
          <a:p>
            <a:pPr algn="just"/>
            <a:endParaRPr lang="pt-BR" sz="160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 Rua da Prosperidade.</a:t>
            </a:r>
            <a:endParaRPr lang="pt-BR" dirty="0"/>
          </a:p>
          <a:p>
            <a:pPr algn="just"/>
            <a:endParaRPr lang="pt-BR" sz="1600" b="1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Alpha.</a:t>
            </a:r>
            <a:endParaRPr lang="pt-BR" sz="1600" dirty="0">
              <a:latin typeface="Times New Roman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2F88397-856E-4F8B-B6BC-406609E771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16436" y="1461082"/>
            <a:ext cx="4510452" cy="33828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m 11" descr="Trator em chão de terra&#10;&#10;Descrição gerada automaticamente">
            <a:extLst>
              <a:ext uri="{FF2B5EF4-FFF2-40B4-BE49-F238E27FC236}">
                <a16:creationId xmlns:a16="http://schemas.microsoft.com/office/drawing/2014/main" id="{958D2EBE-8A7D-4D77-8142-6B6DF7F10C7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214480" y="1466511"/>
            <a:ext cx="4498705" cy="33740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5178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Uma imagem contendo ao ar livre, grama, rua, em pé&#10;&#10;Descrição gerada automaticamente">
            <a:extLst>
              <a:ext uri="{FF2B5EF4-FFF2-40B4-BE49-F238E27FC236}">
                <a16:creationId xmlns:a16="http://schemas.microsoft.com/office/drawing/2014/main" id="{9EA8A3D6-87F1-4428-BE59-AA543EF4D7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9013" y="1576142"/>
            <a:ext cx="4225296" cy="31689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83EC6C3B-400E-4B3F-B356-FE72169D9B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214483" y="1473615"/>
            <a:ext cx="4498704" cy="33740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271180" y="151052"/>
            <a:ext cx="564945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Limpeza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31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32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52117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1600" b="1" dirty="0">
                <a:solidFill>
                  <a:srgbClr val="FFFFFF"/>
                </a:solidFill>
                <a:latin typeface="Times New Roman"/>
              </a:rPr>
              <a:t>Dezembro de 2023</a:t>
            </a:r>
          </a:p>
          <a:p>
            <a:pPr algn="ctr">
              <a:lnSpc>
                <a:spcPct val="100000"/>
              </a:lnSpc>
            </a:pPr>
            <a:endParaRPr lang="pt-BR" sz="1600"/>
          </a:p>
          <a:p>
            <a:pPr algn="ctr">
              <a:lnSpc>
                <a:spcPct val="100000"/>
              </a:lnSpc>
            </a:pPr>
            <a:endParaRPr lang="pt-BR" sz="1600"/>
          </a:p>
          <a:p>
            <a:pPr algn="ctr">
              <a:lnSpc>
                <a:spcPct val="100000"/>
              </a:lnSpc>
            </a:pPr>
            <a:endParaRPr sz="1600"/>
          </a:p>
        </p:txBody>
      </p:sp>
      <p:sp>
        <p:nvSpPr>
          <p:cNvPr id="8" name="CustomShape 2"/>
          <p:cNvSpPr/>
          <p:nvPr/>
        </p:nvSpPr>
        <p:spPr>
          <a:xfrm>
            <a:off x="314665" y="5364013"/>
            <a:ext cx="9406167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 anchor="t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31 e 32</a:t>
            </a: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Limpeza das vias.</a:t>
            </a:r>
          </a:p>
          <a:p>
            <a:pPr algn="just"/>
            <a:endParaRPr lang="pt-BR" sz="160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 Rua do Futuro e Rua da Riqueza.</a:t>
            </a:r>
          </a:p>
          <a:p>
            <a:pPr algn="just"/>
            <a:endParaRPr lang="pt-BR" sz="1600" b="1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 err="1">
                <a:solidFill>
                  <a:srgbClr val="000000"/>
                </a:solidFill>
                <a:latin typeface="Times New Roman"/>
              </a:rPr>
              <a:t>Enko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2403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2800" cy="7596261"/>
          </a:xfrm>
          <a:prstGeom prst="rect">
            <a:avLst/>
          </a:prstGeom>
          <a:ln>
            <a:noFill/>
          </a:ln>
        </p:spPr>
      </p:pic>
      <p:sp>
        <p:nvSpPr>
          <p:cNvPr id="5" name="CustomShape 1"/>
          <p:cNvSpPr/>
          <p:nvPr/>
        </p:nvSpPr>
        <p:spPr>
          <a:xfrm>
            <a:off x="-3960" y="3262499"/>
            <a:ext cx="10076760" cy="1148760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979797"/>
              </a:gs>
              <a:gs pos="100000">
                <a:srgbClr val="FFFFFF"/>
              </a:gs>
            </a:gsLst>
            <a:lin ang="2700000"/>
          </a:gradFill>
          <a:ln w="9360">
            <a:noFill/>
          </a:ln>
        </p:spPr>
      </p:sp>
      <p:sp>
        <p:nvSpPr>
          <p:cNvPr id="6" name="CaixaDeTexto 5"/>
          <p:cNvSpPr txBox="1"/>
          <p:nvPr/>
        </p:nvSpPr>
        <p:spPr>
          <a:xfrm>
            <a:off x="2592040" y="3559880"/>
            <a:ext cx="56886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>
                <a:latin typeface="Times New Roman" panose="02020603050405020304" pitchFamily="18" charset="0"/>
                <a:cs typeface="Times New Roman" panose="02020603050405020304" pitchFamily="18" charset="0"/>
              </a:rPr>
              <a:t>SERVIÇOS EM ANDAMENTO</a:t>
            </a:r>
          </a:p>
        </p:txBody>
      </p:sp>
    </p:spTree>
    <p:extLst>
      <p:ext uri="{BB962C8B-B14F-4D97-AF65-F5344CB8AC3E}">
        <p14:creationId xmlns:p14="http://schemas.microsoft.com/office/powerpoint/2010/main" val="4211251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2800" cy="7552800"/>
          </a:xfrm>
          <a:prstGeom prst="rect">
            <a:avLst/>
          </a:prstGeom>
          <a:ln>
            <a:noFill/>
          </a:ln>
        </p:spPr>
      </p:pic>
      <p:sp>
        <p:nvSpPr>
          <p:cNvPr id="5" name="CustomShape 1"/>
          <p:cNvSpPr/>
          <p:nvPr/>
        </p:nvSpPr>
        <p:spPr>
          <a:xfrm>
            <a:off x="-3960" y="3262499"/>
            <a:ext cx="10076760" cy="1148760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979797"/>
              </a:gs>
              <a:gs pos="100000">
                <a:srgbClr val="FFFFFF"/>
              </a:gs>
            </a:gsLst>
            <a:lin ang="2700000"/>
          </a:gradFill>
          <a:ln w="9360">
            <a:noFill/>
          </a:ln>
        </p:spPr>
      </p:sp>
      <p:sp>
        <p:nvSpPr>
          <p:cNvPr id="6" name="CaixaDeTexto 5"/>
          <p:cNvSpPr txBox="1"/>
          <p:nvPr/>
        </p:nvSpPr>
        <p:spPr>
          <a:xfrm>
            <a:off x="3312120" y="3559880"/>
            <a:ext cx="5688632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000">
                <a:latin typeface="Times New Roman"/>
                <a:cs typeface="Times New Roman"/>
              </a:rPr>
              <a:t>Período 10/12 à 16/12</a:t>
            </a:r>
            <a:endParaRPr lang="pt-BR" sz="3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2930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51FB7C33-64EF-4FCC-B900-FE46880E27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208604" y="1474113"/>
            <a:ext cx="4510448" cy="33828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1943968" y="151052"/>
            <a:ext cx="5976664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Acessibilidade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33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34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52117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1600" b="1" dirty="0">
                <a:solidFill>
                  <a:srgbClr val="FFFFFF"/>
                </a:solidFill>
                <a:latin typeface="Times New Roman"/>
              </a:rPr>
              <a:t>Dezembro de 2023</a:t>
            </a:r>
          </a:p>
          <a:p>
            <a:pPr algn="ctr">
              <a:lnSpc>
                <a:spcPct val="100000"/>
              </a:lnSpc>
            </a:pPr>
            <a:endParaRPr lang="pt-BR" sz="1600"/>
          </a:p>
          <a:p>
            <a:pPr algn="ctr">
              <a:lnSpc>
                <a:spcPct val="100000"/>
              </a:lnSpc>
            </a:pPr>
            <a:endParaRPr lang="pt-BR" sz="1600"/>
          </a:p>
          <a:p>
            <a:pPr algn="ctr">
              <a:lnSpc>
                <a:spcPct val="100000"/>
              </a:lnSpc>
            </a:pPr>
            <a:endParaRPr sz="1600"/>
          </a:p>
        </p:txBody>
      </p:sp>
      <p:sp>
        <p:nvSpPr>
          <p:cNvPr id="8" name="CustomShape 2"/>
          <p:cNvSpPr/>
          <p:nvPr/>
        </p:nvSpPr>
        <p:spPr>
          <a:xfrm>
            <a:off x="314665" y="5342527"/>
            <a:ext cx="9406167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 anchor="t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33 e 34</a:t>
            </a: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Corte de material para execução do piso tátil.</a:t>
            </a:r>
          </a:p>
          <a:p>
            <a:pPr algn="just"/>
            <a:endParaRPr lang="pt-BR" sz="160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pt-BR" sz="1600" dirty="0">
                <a:solidFill>
                  <a:srgbClr val="000000"/>
                </a:solidFill>
                <a:latin typeface="Times New Roman"/>
                <a:cs typeface="Times New Roman"/>
              </a:rPr>
              <a:t>Avenida Juarez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algn="just"/>
            <a:endParaRPr lang="pt-BR" sz="1600" b="1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 err="1">
                <a:solidFill>
                  <a:srgbClr val="000000"/>
                </a:solidFill>
                <a:latin typeface="Times New Roman"/>
              </a:rPr>
              <a:t>Enko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3E6281C-1CB6-48B0-BBBE-5D1EDEE6BDE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22308" y="1465489"/>
            <a:ext cx="4498700" cy="3374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6858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Homem andando na calçada&#10;&#10;Descrição gerada automaticamente">
            <a:extLst>
              <a:ext uri="{FF2B5EF4-FFF2-40B4-BE49-F238E27FC236}">
                <a16:creationId xmlns:a16="http://schemas.microsoft.com/office/drawing/2014/main" id="{9EA8A3D6-87F1-4428-BE59-AA543EF4D7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16436" y="1469210"/>
            <a:ext cx="4510448" cy="33828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m 14" descr="Caminho de terra no meio da rua&#10;&#10;Descrição gerada automaticamente">
            <a:extLst>
              <a:ext uri="{FF2B5EF4-FFF2-40B4-BE49-F238E27FC236}">
                <a16:creationId xmlns:a16="http://schemas.microsoft.com/office/drawing/2014/main" id="{83EC6C3B-400E-4B3F-B356-FE72169D9B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185998" y="1464508"/>
            <a:ext cx="4605237" cy="33924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271180" y="151052"/>
            <a:ext cx="564945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Acessibilidade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35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36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52117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1600" b="1" dirty="0">
                <a:solidFill>
                  <a:srgbClr val="FFFFFF"/>
                </a:solidFill>
                <a:latin typeface="Times New Roman"/>
              </a:rPr>
              <a:t>Dezembro de 2023</a:t>
            </a:r>
          </a:p>
          <a:p>
            <a:pPr algn="ctr">
              <a:lnSpc>
                <a:spcPct val="100000"/>
              </a:lnSpc>
            </a:pPr>
            <a:endParaRPr lang="pt-BR" sz="1600"/>
          </a:p>
          <a:p>
            <a:pPr algn="ctr">
              <a:lnSpc>
                <a:spcPct val="100000"/>
              </a:lnSpc>
            </a:pPr>
            <a:endParaRPr lang="pt-BR" sz="1600"/>
          </a:p>
          <a:p>
            <a:pPr algn="ctr">
              <a:lnSpc>
                <a:spcPct val="100000"/>
              </a:lnSpc>
            </a:pPr>
            <a:endParaRPr sz="1600"/>
          </a:p>
        </p:txBody>
      </p:sp>
      <p:sp>
        <p:nvSpPr>
          <p:cNvPr id="8" name="CustomShape 2"/>
          <p:cNvSpPr/>
          <p:nvPr/>
        </p:nvSpPr>
        <p:spPr>
          <a:xfrm>
            <a:off x="314665" y="5364013"/>
            <a:ext cx="9406167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 anchor="t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35 e 36</a:t>
            </a: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Marcação e corte de material para execução do piso tátil.</a:t>
            </a:r>
          </a:p>
          <a:p>
            <a:pPr algn="just"/>
            <a:endParaRPr lang="pt-BR" sz="160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 Avenida Juarez.</a:t>
            </a:r>
          </a:p>
          <a:p>
            <a:pPr algn="just"/>
            <a:endParaRPr lang="pt-BR" sz="1600" b="1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PS Construtora.</a:t>
            </a:r>
          </a:p>
        </p:txBody>
      </p:sp>
    </p:spTree>
    <p:extLst>
      <p:ext uri="{BB962C8B-B14F-4D97-AF65-F5344CB8AC3E}">
        <p14:creationId xmlns:p14="http://schemas.microsoft.com/office/powerpoint/2010/main" val="3392918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Uma imagem contendo ao ar livre, cerca, edifício, grama&#10;&#10;Descrição gerada automaticamente">
            <a:extLst>
              <a:ext uri="{FF2B5EF4-FFF2-40B4-BE49-F238E27FC236}">
                <a16:creationId xmlns:a16="http://schemas.microsoft.com/office/drawing/2014/main" id="{51FB7C33-64EF-4FCC-B900-FE46880E27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287330" y="1520127"/>
            <a:ext cx="4352994" cy="3264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1943968" y="151052"/>
            <a:ext cx="5976664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Estação elevatória de esgoto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>
                <a:solidFill>
                  <a:srgbClr val="000000"/>
                </a:solidFill>
                <a:latin typeface="Times New Roman"/>
              </a:rPr>
              <a:t>Foto: 37</a:t>
            </a:r>
            <a:endParaRPr lang="pt-BR" sz="1600">
              <a:solidFill>
                <a:prstClr val="black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>
                <a:solidFill>
                  <a:srgbClr val="000000"/>
                </a:solidFill>
                <a:latin typeface="Times New Roman"/>
              </a:rPr>
              <a:t>Foto: 38</a:t>
            </a:r>
            <a:endParaRPr lang="pt-BR" sz="160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52117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1600" b="1" dirty="0">
                <a:solidFill>
                  <a:srgbClr val="FFFFFF"/>
                </a:solidFill>
                <a:latin typeface="Times New Roman"/>
              </a:rPr>
              <a:t>Dezembro de 2023</a:t>
            </a:r>
          </a:p>
          <a:p>
            <a:pPr algn="ctr">
              <a:lnSpc>
                <a:spcPct val="100000"/>
              </a:lnSpc>
            </a:pPr>
            <a:endParaRPr lang="pt-BR" sz="1600"/>
          </a:p>
          <a:p>
            <a:pPr algn="ctr">
              <a:lnSpc>
                <a:spcPct val="100000"/>
              </a:lnSpc>
            </a:pPr>
            <a:endParaRPr lang="pt-BR" sz="1600"/>
          </a:p>
          <a:p>
            <a:pPr algn="ctr">
              <a:lnSpc>
                <a:spcPct val="100000"/>
              </a:lnSpc>
            </a:pPr>
            <a:endParaRPr sz="1600"/>
          </a:p>
        </p:txBody>
      </p:sp>
      <p:sp>
        <p:nvSpPr>
          <p:cNvPr id="8" name="CustomShape 2"/>
          <p:cNvSpPr/>
          <p:nvPr/>
        </p:nvSpPr>
        <p:spPr>
          <a:xfrm>
            <a:off x="314665" y="5342527"/>
            <a:ext cx="9406167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 anchor="t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37 e 38</a:t>
            </a: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Concretagem da cerca.</a:t>
            </a:r>
          </a:p>
          <a:p>
            <a:pPr algn="just"/>
            <a:endParaRPr lang="pt-BR" sz="160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 Estação elevatória de esgoto.</a:t>
            </a:r>
          </a:p>
          <a:p>
            <a:pPr algn="just"/>
            <a:endParaRPr lang="pt-BR" sz="1600" b="1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 err="1">
                <a:solidFill>
                  <a:srgbClr val="000000"/>
                </a:solidFill>
                <a:latin typeface="Times New Roman"/>
              </a:rPr>
              <a:t>Enko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.</a:t>
            </a:r>
          </a:p>
        </p:txBody>
      </p:sp>
      <p:pic>
        <p:nvPicPr>
          <p:cNvPr id="6" name="Imagem 5" descr="Uma imagem contendo ao ar livre, cerca, edifício, tijolo&#10;&#10;Descrição gerada automaticamente">
            <a:extLst>
              <a:ext uri="{FF2B5EF4-FFF2-40B4-BE49-F238E27FC236}">
                <a16:creationId xmlns:a16="http://schemas.microsoft.com/office/drawing/2014/main" id="{13E6281C-1CB6-48B0-BBBE-5D1EDEE6BDE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16436" y="1461084"/>
            <a:ext cx="4510444" cy="33828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0090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4CE53-1271-555F-F344-0D65759AD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794F133E-1A03-9948-0F5E-83D0BC9D76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208605" y="1461084"/>
            <a:ext cx="4510444" cy="33828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DD3B1EDE-6EDE-4AAE-B365-491F275420E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>
            <a:extLst>
              <a:ext uri="{FF2B5EF4-FFF2-40B4-BE49-F238E27FC236}">
                <a16:creationId xmlns:a16="http://schemas.microsoft.com/office/drawing/2014/main" id="{9A5DCC59-E6E9-D45F-E108-3A931F0CAA85}"/>
              </a:ext>
            </a:extLst>
          </p:cNvPr>
          <p:cNvSpPr/>
          <p:nvPr/>
        </p:nvSpPr>
        <p:spPr>
          <a:xfrm>
            <a:off x="1943968" y="151052"/>
            <a:ext cx="5976664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Estação elevatória de esgoto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846D1A5-AF83-1224-0A56-056FD991E548}"/>
              </a:ext>
            </a:extLst>
          </p:cNvPr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39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4B41CFE-9969-0F84-061E-4CBDF34FC65E}"/>
              </a:ext>
            </a:extLst>
          </p:cNvPr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40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>
            <a:extLst>
              <a:ext uri="{FF2B5EF4-FFF2-40B4-BE49-F238E27FC236}">
                <a16:creationId xmlns:a16="http://schemas.microsoft.com/office/drawing/2014/main" id="{F2981205-A06E-F1B7-F0BE-84DAD90B7DB3}"/>
              </a:ext>
            </a:extLst>
          </p:cNvPr>
          <p:cNvSpPr/>
          <p:nvPr/>
        </p:nvSpPr>
        <p:spPr>
          <a:xfrm>
            <a:off x="7656413" y="152117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1600" b="1" dirty="0">
                <a:solidFill>
                  <a:srgbClr val="FFFFFF"/>
                </a:solidFill>
                <a:latin typeface="Times New Roman"/>
              </a:rPr>
              <a:t>Dezembro de 2023</a:t>
            </a:r>
          </a:p>
          <a:p>
            <a:pPr algn="ctr">
              <a:lnSpc>
                <a:spcPct val="100000"/>
              </a:lnSpc>
            </a:pPr>
            <a:endParaRPr lang="pt-BR" sz="1600"/>
          </a:p>
          <a:p>
            <a:pPr algn="ctr">
              <a:lnSpc>
                <a:spcPct val="100000"/>
              </a:lnSpc>
            </a:pPr>
            <a:endParaRPr lang="pt-BR" sz="1600"/>
          </a:p>
          <a:p>
            <a:pPr algn="ctr">
              <a:lnSpc>
                <a:spcPct val="100000"/>
              </a:lnSpc>
            </a:pPr>
            <a:endParaRPr sz="1600"/>
          </a:p>
        </p:txBody>
      </p:sp>
      <p:sp>
        <p:nvSpPr>
          <p:cNvPr id="8" name="CustomShape 2">
            <a:extLst>
              <a:ext uri="{FF2B5EF4-FFF2-40B4-BE49-F238E27FC236}">
                <a16:creationId xmlns:a16="http://schemas.microsoft.com/office/drawing/2014/main" id="{7A645B22-FB57-620D-E160-DDBE90C799C7}"/>
              </a:ext>
            </a:extLst>
          </p:cNvPr>
          <p:cNvSpPr/>
          <p:nvPr/>
        </p:nvSpPr>
        <p:spPr>
          <a:xfrm>
            <a:off x="314665" y="5342527"/>
            <a:ext cx="9406167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 anchor="t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39 e 40</a:t>
            </a: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Instalação do portão da elevatória.</a:t>
            </a:r>
          </a:p>
          <a:p>
            <a:pPr algn="just"/>
            <a:endParaRPr lang="pt-BR" sz="160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 Estação elevatória de esgoto.</a:t>
            </a:r>
          </a:p>
          <a:p>
            <a:pPr algn="just"/>
            <a:endParaRPr lang="pt-BR" sz="1600" b="1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 err="1">
                <a:solidFill>
                  <a:srgbClr val="000000"/>
                </a:solidFill>
                <a:latin typeface="Times New Roman"/>
              </a:rPr>
              <a:t>Enko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.</a:t>
            </a:r>
          </a:p>
        </p:txBody>
      </p:sp>
      <p:pic>
        <p:nvPicPr>
          <p:cNvPr id="6" name="Imagem 5" descr="Uma imagem contendo ao ar livre, cerca, edifício, terra&#10;&#10;Descrição gerada automaticamente">
            <a:extLst>
              <a:ext uri="{FF2B5EF4-FFF2-40B4-BE49-F238E27FC236}">
                <a16:creationId xmlns:a16="http://schemas.microsoft.com/office/drawing/2014/main" id="{47195061-B262-24BD-64C1-812B9A5B083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16436" y="1461084"/>
            <a:ext cx="4510444" cy="33828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421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Uma imagem contendo ao ar livre, cerca, grama, campo&#10;&#10;Descrição gerada automaticamente">
            <a:extLst>
              <a:ext uri="{FF2B5EF4-FFF2-40B4-BE49-F238E27FC236}">
                <a16:creationId xmlns:a16="http://schemas.microsoft.com/office/drawing/2014/main" id="{51FB7C33-64EF-4FCC-B900-FE46880E27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208605" y="1461084"/>
            <a:ext cx="4510444" cy="33828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1943968" y="151052"/>
            <a:ext cx="5976664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Estação elevatória de esgoto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41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42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52117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1600" b="1" dirty="0">
                <a:solidFill>
                  <a:srgbClr val="FFFFFF"/>
                </a:solidFill>
                <a:latin typeface="Times New Roman"/>
              </a:rPr>
              <a:t>Dezembro de 2023</a:t>
            </a:r>
          </a:p>
          <a:p>
            <a:pPr algn="ctr">
              <a:lnSpc>
                <a:spcPct val="100000"/>
              </a:lnSpc>
            </a:pPr>
            <a:endParaRPr lang="pt-BR" sz="1600"/>
          </a:p>
          <a:p>
            <a:pPr algn="ctr">
              <a:lnSpc>
                <a:spcPct val="100000"/>
              </a:lnSpc>
            </a:pPr>
            <a:endParaRPr lang="pt-BR" sz="1600"/>
          </a:p>
          <a:p>
            <a:pPr algn="ctr">
              <a:lnSpc>
                <a:spcPct val="100000"/>
              </a:lnSpc>
            </a:pPr>
            <a:endParaRPr sz="1600"/>
          </a:p>
        </p:txBody>
      </p:sp>
      <p:sp>
        <p:nvSpPr>
          <p:cNvPr id="8" name="CustomShape 2"/>
          <p:cNvSpPr/>
          <p:nvPr/>
        </p:nvSpPr>
        <p:spPr>
          <a:xfrm>
            <a:off x="314665" y="5342527"/>
            <a:ext cx="9406167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 anchor="t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41 e 42</a:t>
            </a: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Pintura da elevatória.</a:t>
            </a:r>
          </a:p>
          <a:p>
            <a:pPr algn="just"/>
            <a:endParaRPr lang="pt-BR" sz="160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 Estação elevatória de esgoto.</a:t>
            </a:r>
          </a:p>
          <a:p>
            <a:pPr algn="just"/>
            <a:endParaRPr lang="pt-BR" sz="1600" b="1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 err="1">
                <a:solidFill>
                  <a:srgbClr val="000000"/>
                </a:solidFill>
                <a:latin typeface="Times New Roman"/>
              </a:rPr>
              <a:t>Açobett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3E6281C-1CB6-48B0-BBBE-5D1EDEE6BDE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16436" y="1461084"/>
            <a:ext cx="4510444" cy="33828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2606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2800" cy="7552800"/>
          </a:xfrm>
          <a:prstGeom prst="rect">
            <a:avLst/>
          </a:prstGeom>
          <a:ln>
            <a:noFill/>
          </a:ln>
        </p:spPr>
      </p:pic>
      <p:sp>
        <p:nvSpPr>
          <p:cNvPr id="5" name="CustomShape 1"/>
          <p:cNvSpPr/>
          <p:nvPr/>
        </p:nvSpPr>
        <p:spPr>
          <a:xfrm>
            <a:off x="-3960" y="3262499"/>
            <a:ext cx="10076760" cy="1148760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979797"/>
              </a:gs>
              <a:gs pos="100000">
                <a:srgbClr val="FFFFFF"/>
              </a:gs>
            </a:gsLst>
            <a:lin ang="2700000"/>
          </a:gradFill>
          <a:ln w="9360">
            <a:noFill/>
          </a:ln>
        </p:spPr>
      </p:sp>
      <p:sp>
        <p:nvSpPr>
          <p:cNvPr id="6" name="CaixaDeTexto 5"/>
          <p:cNvSpPr txBox="1"/>
          <p:nvPr/>
        </p:nvSpPr>
        <p:spPr>
          <a:xfrm>
            <a:off x="3312120" y="3559880"/>
            <a:ext cx="5688632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000" dirty="0">
                <a:latin typeface="Times New Roman"/>
                <a:cs typeface="Times New Roman"/>
              </a:rPr>
              <a:t>Período 17 à 23/12</a:t>
            </a:r>
            <a:endParaRPr lang="pt-B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535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Calçada com grama&#10;&#10;Descrição gerada automaticamente">
            <a:extLst>
              <a:ext uri="{FF2B5EF4-FFF2-40B4-BE49-F238E27FC236}">
                <a16:creationId xmlns:a16="http://schemas.microsoft.com/office/drawing/2014/main" id="{51FB7C33-64EF-4FCC-B900-FE46880E27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214478" y="1465489"/>
            <a:ext cx="4498698" cy="33740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1943968" y="151052"/>
            <a:ext cx="5976664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Acessibilidade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43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44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52117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1600" b="1" dirty="0">
                <a:solidFill>
                  <a:srgbClr val="FFFFFF"/>
                </a:solidFill>
                <a:latin typeface="Times New Roman"/>
              </a:rPr>
              <a:t>Dezembro de 2023</a:t>
            </a:r>
          </a:p>
          <a:p>
            <a:pPr algn="ctr">
              <a:lnSpc>
                <a:spcPct val="100000"/>
              </a:lnSpc>
            </a:pPr>
            <a:endParaRPr lang="pt-BR" sz="1600"/>
          </a:p>
          <a:p>
            <a:pPr algn="ctr">
              <a:lnSpc>
                <a:spcPct val="100000"/>
              </a:lnSpc>
            </a:pPr>
            <a:endParaRPr lang="pt-BR" sz="1600"/>
          </a:p>
          <a:p>
            <a:pPr algn="ctr">
              <a:lnSpc>
                <a:spcPct val="100000"/>
              </a:lnSpc>
            </a:pPr>
            <a:endParaRPr sz="1600"/>
          </a:p>
        </p:txBody>
      </p:sp>
      <p:sp>
        <p:nvSpPr>
          <p:cNvPr id="8" name="CustomShape 2"/>
          <p:cNvSpPr/>
          <p:nvPr/>
        </p:nvSpPr>
        <p:spPr>
          <a:xfrm>
            <a:off x="314665" y="5342527"/>
            <a:ext cx="9406167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 anchor="t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43 e 44</a:t>
            </a: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Execução do piso tátil.</a:t>
            </a:r>
          </a:p>
          <a:p>
            <a:pPr algn="just"/>
            <a:endParaRPr lang="pt-BR" sz="160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 Avenida Juarez.</a:t>
            </a:r>
          </a:p>
          <a:p>
            <a:pPr algn="just"/>
            <a:endParaRPr lang="pt-BR" sz="1600" b="1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PS Construtora.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3E6281C-1CB6-48B0-BBBE-5D1EDEE6BDE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17206" y="1461661"/>
            <a:ext cx="4508905" cy="33816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77807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51FB7C33-64EF-4FCC-B900-FE46880E27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208605" y="1461084"/>
            <a:ext cx="4510444" cy="33828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1943968" y="151052"/>
            <a:ext cx="5976664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Acessibilidade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45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46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52117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1600" b="1" dirty="0">
                <a:solidFill>
                  <a:srgbClr val="FFFFFF"/>
                </a:solidFill>
                <a:latin typeface="Times New Roman"/>
              </a:rPr>
              <a:t>Dezembro de 2023</a:t>
            </a:r>
          </a:p>
          <a:p>
            <a:pPr algn="ctr">
              <a:lnSpc>
                <a:spcPct val="100000"/>
              </a:lnSpc>
            </a:pPr>
            <a:endParaRPr lang="pt-BR" sz="1600"/>
          </a:p>
          <a:p>
            <a:pPr algn="ctr">
              <a:lnSpc>
                <a:spcPct val="100000"/>
              </a:lnSpc>
            </a:pPr>
            <a:endParaRPr lang="pt-BR" sz="1600"/>
          </a:p>
          <a:p>
            <a:pPr algn="ctr">
              <a:lnSpc>
                <a:spcPct val="100000"/>
              </a:lnSpc>
            </a:pPr>
            <a:endParaRPr sz="1600"/>
          </a:p>
        </p:txBody>
      </p:sp>
      <p:sp>
        <p:nvSpPr>
          <p:cNvPr id="8" name="CustomShape 2"/>
          <p:cNvSpPr/>
          <p:nvPr/>
        </p:nvSpPr>
        <p:spPr>
          <a:xfrm>
            <a:off x="314665" y="5342527"/>
            <a:ext cx="9406167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 anchor="t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45 e 46</a:t>
            </a: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Execução do piso tátil.</a:t>
            </a:r>
          </a:p>
          <a:p>
            <a:pPr algn="just"/>
            <a:endParaRPr lang="pt-BR" sz="160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 Rua da Competência.</a:t>
            </a:r>
          </a:p>
          <a:p>
            <a:pPr algn="just"/>
            <a:endParaRPr lang="pt-BR" sz="1600" b="1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PS Construtora.</a:t>
            </a:r>
          </a:p>
        </p:txBody>
      </p:sp>
      <p:pic>
        <p:nvPicPr>
          <p:cNvPr id="6" name="Imagem 5" descr="Caminho de terra no meio da rua&#10;&#10;Descrição gerada automaticamente">
            <a:extLst>
              <a:ext uri="{FF2B5EF4-FFF2-40B4-BE49-F238E27FC236}">
                <a16:creationId xmlns:a16="http://schemas.microsoft.com/office/drawing/2014/main" id="{13E6281C-1CB6-48B0-BBBE-5D1EDEE6BDE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16436" y="1461084"/>
            <a:ext cx="4510444" cy="33828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0357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Estrada de terra&#10;&#10;Descrição gerada automaticamente">
            <a:extLst>
              <a:ext uri="{FF2B5EF4-FFF2-40B4-BE49-F238E27FC236}">
                <a16:creationId xmlns:a16="http://schemas.microsoft.com/office/drawing/2014/main" id="{51FB7C33-64EF-4FCC-B900-FE46880E27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210497" y="1462503"/>
            <a:ext cx="4506660" cy="33799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1943968" y="151052"/>
            <a:ext cx="5976664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Acessibilidade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47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48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52117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1600" b="1" dirty="0">
                <a:solidFill>
                  <a:srgbClr val="FFFFFF"/>
                </a:solidFill>
                <a:latin typeface="Times New Roman"/>
              </a:rPr>
              <a:t>Dezembro de 2023</a:t>
            </a:r>
          </a:p>
          <a:p>
            <a:pPr algn="ctr">
              <a:lnSpc>
                <a:spcPct val="100000"/>
              </a:lnSpc>
            </a:pPr>
            <a:endParaRPr lang="pt-BR" sz="1600"/>
          </a:p>
          <a:p>
            <a:pPr algn="ctr">
              <a:lnSpc>
                <a:spcPct val="100000"/>
              </a:lnSpc>
            </a:pPr>
            <a:endParaRPr lang="pt-BR" sz="1600"/>
          </a:p>
          <a:p>
            <a:pPr algn="ctr">
              <a:lnSpc>
                <a:spcPct val="100000"/>
              </a:lnSpc>
            </a:pPr>
            <a:endParaRPr sz="1600"/>
          </a:p>
        </p:txBody>
      </p:sp>
      <p:sp>
        <p:nvSpPr>
          <p:cNvPr id="8" name="CustomShape 2"/>
          <p:cNvSpPr/>
          <p:nvPr/>
        </p:nvSpPr>
        <p:spPr>
          <a:xfrm>
            <a:off x="314665" y="5342527"/>
            <a:ext cx="9406167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 anchor="t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47 e 48</a:t>
            </a: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Execução do piso tátil.</a:t>
            </a:r>
          </a:p>
          <a:p>
            <a:pPr algn="just"/>
            <a:endParaRPr lang="pt-BR" sz="160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 Avenida Juarez</a:t>
            </a:r>
          </a:p>
          <a:p>
            <a:pPr algn="just"/>
            <a:endParaRPr lang="pt-BR" sz="1600" b="1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 err="1">
                <a:solidFill>
                  <a:srgbClr val="000000"/>
                </a:solidFill>
                <a:latin typeface="Times New Roman"/>
              </a:rPr>
              <a:t>Enko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.</a:t>
            </a:r>
          </a:p>
        </p:txBody>
      </p:sp>
      <p:pic>
        <p:nvPicPr>
          <p:cNvPr id="6" name="Imagem 5" descr="Rua de terra&#10;&#10;Descrição gerada automaticamente">
            <a:extLst>
              <a:ext uri="{FF2B5EF4-FFF2-40B4-BE49-F238E27FC236}">
                <a16:creationId xmlns:a16="http://schemas.microsoft.com/office/drawing/2014/main" id="{13E6281C-1CB6-48B0-BBBE-5D1EDEE6BDE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18328" y="1462503"/>
            <a:ext cx="4506660" cy="33799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349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2800" cy="7552800"/>
          </a:xfrm>
          <a:prstGeom prst="rect">
            <a:avLst/>
          </a:prstGeom>
          <a:ln>
            <a:noFill/>
          </a:ln>
        </p:spPr>
      </p:pic>
      <p:sp>
        <p:nvSpPr>
          <p:cNvPr id="5" name="CustomShape 1"/>
          <p:cNvSpPr/>
          <p:nvPr/>
        </p:nvSpPr>
        <p:spPr>
          <a:xfrm>
            <a:off x="-3960" y="3262499"/>
            <a:ext cx="10076760" cy="1148760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979797"/>
              </a:gs>
              <a:gs pos="100000">
                <a:srgbClr val="FFFFFF"/>
              </a:gs>
            </a:gsLst>
            <a:lin ang="2700000"/>
          </a:gradFill>
          <a:ln w="9360">
            <a:noFill/>
          </a:ln>
        </p:spPr>
      </p:sp>
      <p:sp>
        <p:nvSpPr>
          <p:cNvPr id="6" name="CaixaDeTexto 5"/>
          <p:cNvSpPr txBox="1"/>
          <p:nvPr/>
        </p:nvSpPr>
        <p:spPr>
          <a:xfrm>
            <a:off x="3312120" y="3559880"/>
            <a:ext cx="5688632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000" dirty="0">
                <a:latin typeface="Times New Roman"/>
                <a:cs typeface="Times New Roman"/>
              </a:rPr>
              <a:t>Período 01/12 à 09/12</a:t>
            </a:r>
            <a:endParaRPr lang="pt-B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6950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51FB7C33-64EF-4FCC-B900-FE46880E27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208605" y="1461084"/>
            <a:ext cx="4510444" cy="33828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1943968" y="151052"/>
            <a:ext cx="5976664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Calçada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49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50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52117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1600" b="1" dirty="0">
                <a:solidFill>
                  <a:srgbClr val="FFFFFF"/>
                </a:solidFill>
                <a:latin typeface="Times New Roman"/>
              </a:rPr>
              <a:t>Dezembro de 2023</a:t>
            </a:r>
          </a:p>
          <a:p>
            <a:pPr algn="ctr">
              <a:lnSpc>
                <a:spcPct val="100000"/>
              </a:lnSpc>
            </a:pPr>
            <a:endParaRPr lang="pt-BR" sz="1600"/>
          </a:p>
          <a:p>
            <a:pPr algn="ctr">
              <a:lnSpc>
                <a:spcPct val="100000"/>
              </a:lnSpc>
            </a:pPr>
            <a:endParaRPr lang="pt-BR" sz="1600"/>
          </a:p>
          <a:p>
            <a:pPr algn="ctr">
              <a:lnSpc>
                <a:spcPct val="100000"/>
              </a:lnSpc>
            </a:pPr>
            <a:endParaRPr sz="1600"/>
          </a:p>
        </p:txBody>
      </p:sp>
      <p:sp>
        <p:nvSpPr>
          <p:cNvPr id="8" name="CustomShape 2"/>
          <p:cNvSpPr/>
          <p:nvPr/>
        </p:nvSpPr>
        <p:spPr>
          <a:xfrm>
            <a:off x="314665" y="5342527"/>
            <a:ext cx="9406167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 anchor="t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49 e 50</a:t>
            </a: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Execução da calçada.</a:t>
            </a:r>
          </a:p>
          <a:p>
            <a:pPr algn="just"/>
            <a:endParaRPr lang="pt-BR" sz="160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 Estacionamento, Rua da Riqueza.</a:t>
            </a:r>
          </a:p>
          <a:p>
            <a:pPr algn="just"/>
            <a:endParaRPr lang="pt-BR" sz="1600" b="1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Alex Campos.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3E6281C-1CB6-48B0-BBBE-5D1EDEE6BDE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16436" y="1461084"/>
            <a:ext cx="4510444" cy="33828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09089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Uma imagem contendo ao ar livre, cerca, homem, banco&#10;&#10;Descrição gerada automaticamente">
            <a:extLst>
              <a:ext uri="{FF2B5EF4-FFF2-40B4-BE49-F238E27FC236}">
                <a16:creationId xmlns:a16="http://schemas.microsoft.com/office/drawing/2014/main" id="{51FB7C33-64EF-4FCC-B900-FE46880E27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208605" y="1461084"/>
            <a:ext cx="4510444" cy="33828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1943968" y="151052"/>
            <a:ext cx="5976664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Estação elevatória de esgoto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51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52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52117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1600" b="1" dirty="0">
                <a:solidFill>
                  <a:srgbClr val="FFFFFF"/>
                </a:solidFill>
                <a:latin typeface="Times New Roman"/>
              </a:rPr>
              <a:t>Dezembro de 2023</a:t>
            </a:r>
          </a:p>
          <a:p>
            <a:pPr algn="ctr">
              <a:lnSpc>
                <a:spcPct val="100000"/>
              </a:lnSpc>
            </a:pPr>
            <a:endParaRPr lang="pt-BR" sz="1600"/>
          </a:p>
          <a:p>
            <a:pPr algn="ctr">
              <a:lnSpc>
                <a:spcPct val="100000"/>
              </a:lnSpc>
            </a:pPr>
            <a:endParaRPr lang="pt-BR" sz="1600"/>
          </a:p>
          <a:p>
            <a:pPr algn="ctr">
              <a:lnSpc>
                <a:spcPct val="100000"/>
              </a:lnSpc>
            </a:pPr>
            <a:endParaRPr sz="1600"/>
          </a:p>
        </p:txBody>
      </p:sp>
      <p:sp>
        <p:nvSpPr>
          <p:cNvPr id="8" name="CustomShape 2"/>
          <p:cNvSpPr/>
          <p:nvPr/>
        </p:nvSpPr>
        <p:spPr>
          <a:xfrm>
            <a:off x="314665" y="5342527"/>
            <a:ext cx="9406167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 anchor="t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51 e 52</a:t>
            </a: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Instalação das tampas da elevatória.</a:t>
            </a:r>
          </a:p>
          <a:p>
            <a:pPr algn="just"/>
            <a:endParaRPr lang="pt-BR" sz="160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 Estação elevatória de esgoto.</a:t>
            </a:r>
          </a:p>
          <a:p>
            <a:pPr algn="just"/>
            <a:endParaRPr lang="pt-BR" sz="1600" b="1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 err="1">
                <a:solidFill>
                  <a:srgbClr val="000000"/>
                </a:solidFill>
                <a:latin typeface="Times New Roman"/>
              </a:rPr>
              <a:t>Açobett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3E6281C-1CB6-48B0-BBBE-5D1EDEE6BDE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16436" y="1461084"/>
            <a:ext cx="4510444" cy="33828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97249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43461"/>
            <a:ext cx="10072800" cy="7552800"/>
          </a:xfrm>
          <a:prstGeom prst="rect">
            <a:avLst/>
          </a:prstGeom>
          <a:ln>
            <a:noFill/>
          </a:ln>
        </p:spPr>
      </p:pic>
      <p:sp>
        <p:nvSpPr>
          <p:cNvPr id="5" name="CustomShape 1"/>
          <p:cNvSpPr/>
          <p:nvPr/>
        </p:nvSpPr>
        <p:spPr>
          <a:xfrm>
            <a:off x="-3960" y="3262499"/>
            <a:ext cx="10076760" cy="1148760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979797"/>
              </a:gs>
              <a:gs pos="100000">
                <a:srgbClr val="FFFFFF"/>
              </a:gs>
            </a:gsLst>
            <a:lin ang="2700000"/>
          </a:gradFill>
          <a:ln w="9360">
            <a:noFill/>
          </a:ln>
        </p:spPr>
      </p:sp>
      <p:sp>
        <p:nvSpPr>
          <p:cNvPr id="6" name="CaixaDeTexto 5"/>
          <p:cNvSpPr txBox="1"/>
          <p:nvPr/>
        </p:nvSpPr>
        <p:spPr>
          <a:xfrm>
            <a:off x="-3960" y="3559880"/>
            <a:ext cx="10076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>
                <a:latin typeface="Times New Roman" panose="02020603050405020304" pitchFamily="18" charset="0"/>
                <a:cs typeface="Times New Roman" panose="02020603050405020304" pitchFamily="18" charset="0"/>
              </a:rPr>
              <a:t>ACOMPANHAMENTO</a:t>
            </a:r>
          </a:p>
        </p:txBody>
      </p:sp>
    </p:spTree>
    <p:extLst>
      <p:ext uri="{BB962C8B-B14F-4D97-AF65-F5344CB8AC3E}">
        <p14:creationId xmlns:p14="http://schemas.microsoft.com/office/powerpoint/2010/main" val="17620822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CB72249-0953-C9BD-E4DE-BBE998688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62" y="865098"/>
            <a:ext cx="8871076" cy="6454254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D5C2A3D-D6FE-4086-8962-5AEF7012EE2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225" y="213858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0" y="307418"/>
            <a:ext cx="1007640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Times New Roman"/>
                <a:cs typeface="Times New Roman"/>
              </a:rPr>
              <a:t>Mapa atualizado – </a:t>
            </a:r>
            <a:r>
              <a:rPr lang="pt-BR" sz="2000">
                <a:solidFill>
                  <a:schemeClr val="bg1"/>
                </a:solidFill>
                <a:latin typeface="Times New Roman"/>
                <a:cs typeface="Times New Roman"/>
              </a:rPr>
              <a:t>Piso Tátil</a:t>
            </a:r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C8B6DD-AFC0-4EAD-8B03-503BF0039118}"/>
              </a:ext>
            </a:extLst>
          </p:cNvPr>
          <p:cNvSpPr txBox="1"/>
          <p:nvPr/>
        </p:nvSpPr>
        <p:spPr>
          <a:xfrm>
            <a:off x="7647068" y="339423"/>
            <a:ext cx="2203040" cy="70788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Dezembro de 2023</a:t>
            </a:r>
          </a:p>
          <a:p>
            <a:pPr algn="ctr">
              <a:lnSpc>
                <a:spcPct val="100000"/>
              </a:lnSpc>
            </a:pPr>
            <a:endParaRPr lang="pt-BR" sz="2000"/>
          </a:p>
        </p:txBody>
      </p:sp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78111025-638F-0716-8605-5055C7484F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285" t="53795" r="41428" b="29761"/>
          <a:stretch/>
        </p:blipFill>
        <p:spPr>
          <a:xfrm>
            <a:off x="7978404" y="4356638"/>
            <a:ext cx="2093771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28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3C8CFB8-3374-83AF-D958-9BB2F161C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888" y="865098"/>
            <a:ext cx="7274623" cy="6381374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D5C2A3D-D6FE-4086-8962-5AEF7012EE2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225" y="213858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0" y="307418"/>
            <a:ext cx="1007640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Times New Roman"/>
                <a:cs typeface="Times New Roman"/>
              </a:rPr>
              <a:t>Mapa atualizado – Calçada</a:t>
            </a:r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C8B6DD-AFC0-4EAD-8B03-503BF0039118}"/>
              </a:ext>
            </a:extLst>
          </p:cNvPr>
          <p:cNvSpPr txBox="1"/>
          <p:nvPr/>
        </p:nvSpPr>
        <p:spPr>
          <a:xfrm>
            <a:off x="7647067" y="339423"/>
            <a:ext cx="2203040" cy="70788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Dezembro</a:t>
            </a:r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 de 2023</a:t>
            </a:r>
            <a:endParaRPr lang="pt-BR" dirty="0"/>
          </a:p>
          <a:p>
            <a:pPr algn="ctr">
              <a:lnSpc>
                <a:spcPct val="100000"/>
              </a:lnSpc>
            </a:pPr>
            <a:endParaRPr lang="pt-BR" sz="200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784BFDD-8F9A-4192-8A32-109E4A2F81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285" t="53795" r="41428" b="29761"/>
          <a:stretch/>
        </p:blipFill>
        <p:spPr>
          <a:xfrm>
            <a:off x="7614087" y="6274890"/>
            <a:ext cx="2093771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927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1817430" y="152116"/>
            <a:ext cx="6441540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t-BR" sz="2000" b="1">
                <a:solidFill>
                  <a:srgbClr val="FFFFFF"/>
                </a:solidFill>
                <a:latin typeface="Times New Roman"/>
              </a:rPr>
              <a:t>Relatório Fotográfico – Acompanhamento</a:t>
            </a:r>
          </a:p>
        </p:txBody>
      </p:sp>
      <p:sp>
        <p:nvSpPr>
          <p:cNvPr id="10" name="CustomShape 1"/>
          <p:cNvSpPr/>
          <p:nvPr/>
        </p:nvSpPr>
        <p:spPr>
          <a:xfrm>
            <a:off x="7656413" y="152117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Dezembro</a:t>
            </a:r>
            <a:r>
              <a:rPr lang="pt-BR" sz="1600" b="1" dirty="0">
                <a:solidFill>
                  <a:srgbClr val="FFFFFF"/>
                </a:solidFill>
                <a:latin typeface="Times New Roman"/>
              </a:rPr>
              <a:t> de 2023</a:t>
            </a:r>
            <a:endParaRPr lang="pt-BR" dirty="0"/>
          </a:p>
          <a:p>
            <a:pPr algn="ctr">
              <a:lnSpc>
                <a:spcPct val="100000"/>
              </a:lnSpc>
            </a:pPr>
            <a:endParaRPr lang="pt-BR" sz="1600"/>
          </a:p>
          <a:p>
            <a:pPr algn="ctr"/>
            <a:r>
              <a:rPr lang="pt-BR" sz="1600" b="1" dirty="0">
                <a:solidFill>
                  <a:srgbClr val="FFFFFF"/>
                </a:solidFill>
                <a:latin typeface="Times New Roman"/>
              </a:rPr>
              <a:t> de 2023</a:t>
            </a:r>
          </a:p>
          <a:p>
            <a:pPr algn="ctr">
              <a:lnSpc>
                <a:spcPct val="100000"/>
              </a:lnSpc>
            </a:pPr>
            <a:endParaRPr sz="160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45737FC-2831-4B05-5850-458C8B0ED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963217"/>
            <a:ext cx="10050407" cy="563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97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5559" y="27377"/>
            <a:ext cx="10072800" cy="7552800"/>
          </a:xfrm>
          <a:prstGeom prst="rect">
            <a:avLst/>
          </a:prstGeom>
          <a:ln>
            <a:noFill/>
          </a:ln>
        </p:spPr>
      </p:pic>
      <p:sp>
        <p:nvSpPr>
          <p:cNvPr id="134" name="Line 2"/>
          <p:cNvSpPr/>
          <p:nvPr/>
        </p:nvSpPr>
        <p:spPr>
          <a:xfrm>
            <a:off x="-671400" y="5208480"/>
            <a:ext cx="11064600" cy="0"/>
          </a:xfrm>
          <a:prstGeom prst="line">
            <a:avLst/>
          </a:prstGeom>
          <a:ln>
            <a:solidFill>
              <a:srgbClr val="F2F2F2"/>
            </a:solidFill>
          </a:ln>
        </p:spPr>
      </p:sp>
      <p:sp>
        <p:nvSpPr>
          <p:cNvPr id="135" name="Line 3"/>
          <p:cNvSpPr/>
          <p:nvPr/>
        </p:nvSpPr>
        <p:spPr>
          <a:xfrm>
            <a:off x="-671400" y="6636960"/>
            <a:ext cx="10841400" cy="0"/>
          </a:xfrm>
          <a:prstGeom prst="line">
            <a:avLst/>
          </a:prstGeom>
          <a:ln>
            <a:solidFill>
              <a:srgbClr val="F2F2F2"/>
            </a:solidFill>
          </a:ln>
        </p:spPr>
      </p:sp>
      <p:pic>
        <p:nvPicPr>
          <p:cNvPr id="1026" name="Picture 2" descr="https://ginco.com.br/storage/empreendisentos_andamentogallery/120/Rel.ObraJulhoChicago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70000" cy="762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271180" y="151052"/>
            <a:ext cx="564945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Acessibilidade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rgbClr val="000000"/>
                </a:solidFill>
                <a:latin typeface="Times New Roman"/>
              </a:rPr>
              <a:t>Foto: 01</a:t>
            </a:r>
            <a:endParaRPr lang="pt-BR" sz="1600">
              <a:solidFill>
                <a:prstClr val="black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rgbClr val="000000"/>
                </a:solidFill>
                <a:latin typeface="Times New Roman"/>
              </a:rPr>
              <a:t>Foto: 02</a:t>
            </a:r>
            <a:endParaRPr lang="pt-BR" sz="160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52117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1600" b="1" dirty="0">
                <a:solidFill>
                  <a:srgbClr val="FFFFFF"/>
                </a:solidFill>
                <a:latin typeface="Times New Roman"/>
              </a:rPr>
              <a:t>Dezembro de 2023</a:t>
            </a:r>
          </a:p>
        </p:txBody>
      </p:sp>
      <p:sp>
        <p:nvSpPr>
          <p:cNvPr id="8" name="CustomShape 2"/>
          <p:cNvSpPr/>
          <p:nvPr/>
        </p:nvSpPr>
        <p:spPr>
          <a:xfrm>
            <a:off x="314665" y="5342527"/>
            <a:ext cx="9521042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 anchor="t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01 e 02</a:t>
            </a: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Escavação de material e execução da rampa de acessibilidade.</a:t>
            </a:r>
            <a:endParaRPr lang="pt-BR" dirty="0"/>
          </a:p>
          <a:p>
            <a:pPr algn="just"/>
            <a:endParaRPr lang="pt-BR" sz="160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 Rua da Competência.</a:t>
            </a:r>
          </a:p>
          <a:p>
            <a:pPr algn="just"/>
            <a:endParaRPr lang="pt-BR" sz="1600" b="1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 err="1">
                <a:solidFill>
                  <a:srgbClr val="000000"/>
                </a:solidFill>
                <a:latin typeface="Times New Roman"/>
              </a:rPr>
              <a:t>Enko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.</a:t>
            </a:r>
          </a:p>
        </p:txBody>
      </p:sp>
      <p:pic>
        <p:nvPicPr>
          <p:cNvPr id="3" name="Imagem 2" descr="Uma imagem contendo ao ar livre, homem, edifício, rua&#10;&#10;Descrição gerada automaticamente">
            <a:extLst>
              <a:ext uri="{FF2B5EF4-FFF2-40B4-BE49-F238E27FC236}">
                <a16:creationId xmlns:a16="http://schemas.microsoft.com/office/drawing/2014/main" id="{5AB2F81A-BC5C-459B-8759-FA2D72EFCA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20654" y="1442565"/>
            <a:ext cx="4349400" cy="3262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 descr="Estrada de terra&#10;&#10;Descrição gerada automaticamente">
            <a:extLst>
              <a:ext uri="{FF2B5EF4-FFF2-40B4-BE49-F238E27FC236}">
                <a16:creationId xmlns:a16="http://schemas.microsoft.com/office/drawing/2014/main" id="{B0CDB483-0656-48F8-90C4-789D4B4FE3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21725" y="1452981"/>
            <a:ext cx="4321841" cy="32413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6996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271180" y="151052"/>
            <a:ext cx="564945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Acessibilidade</a:t>
            </a:r>
          </a:p>
          <a:p>
            <a:pPr algn="ctr"/>
            <a:endParaRPr lang="pt-BR" sz="2000" b="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>
                <a:solidFill>
                  <a:srgbClr val="000000"/>
                </a:solidFill>
                <a:latin typeface="Times New Roman"/>
              </a:rPr>
              <a:t>Foto: 03</a:t>
            </a:r>
            <a:endParaRPr lang="pt-BR" sz="1600">
              <a:solidFill>
                <a:prstClr val="black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>
                <a:solidFill>
                  <a:srgbClr val="000000"/>
                </a:solidFill>
                <a:latin typeface="Times New Roman"/>
              </a:rPr>
              <a:t>Foto: 04</a:t>
            </a:r>
            <a:endParaRPr lang="pt-BR" sz="160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52117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1600" b="1" dirty="0">
                <a:solidFill>
                  <a:srgbClr val="FFFFFF"/>
                </a:solidFill>
                <a:latin typeface="Times New Roman"/>
              </a:rPr>
              <a:t>Dezembro de 2023</a:t>
            </a:r>
          </a:p>
        </p:txBody>
      </p:sp>
      <p:sp>
        <p:nvSpPr>
          <p:cNvPr id="8" name="CustomShape 2"/>
          <p:cNvSpPr/>
          <p:nvPr/>
        </p:nvSpPr>
        <p:spPr>
          <a:xfrm>
            <a:off x="314665" y="5342527"/>
            <a:ext cx="9521042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 anchor="t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03 e 04</a:t>
            </a: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Execução da rampa de acessibilidade.</a:t>
            </a:r>
            <a:endParaRPr lang="pt-BR" dirty="0"/>
          </a:p>
          <a:p>
            <a:pPr algn="just"/>
            <a:endParaRPr lang="pt-BR" sz="160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 Rua da Criatividade.</a:t>
            </a:r>
          </a:p>
          <a:p>
            <a:pPr algn="just"/>
            <a:endParaRPr lang="pt-BR" sz="1600" b="1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 err="1">
                <a:solidFill>
                  <a:srgbClr val="000000"/>
                </a:solidFill>
                <a:latin typeface="Times New Roman"/>
              </a:rPr>
              <a:t>Enko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AB2F81A-BC5C-459B-8759-FA2D72EFCA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20654" y="1442565"/>
            <a:ext cx="4349400" cy="3262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 descr="Uma imagem contendo ao ar livre, rua, lado, calçada&#10;&#10;Descrição gerada automaticamente">
            <a:extLst>
              <a:ext uri="{FF2B5EF4-FFF2-40B4-BE49-F238E27FC236}">
                <a16:creationId xmlns:a16="http://schemas.microsoft.com/office/drawing/2014/main" id="{B0CDB483-0656-48F8-90C4-789D4B4FE3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61010" y="1461779"/>
            <a:ext cx="4298384" cy="3223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9634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271180" y="151052"/>
            <a:ext cx="564945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–Acessibilidade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99590" y="4934183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rgbClr val="000000"/>
                </a:solidFill>
                <a:latin typeface="Times New Roman"/>
              </a:rPr>
              <a:t>Foto: 05</a:t>
            </a:r>
            <a:endParaRPr lang="pt-BR" sz="1600">
              <a:solidFill>
                <a:prstClr val="black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228644" y="4934183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rgbClr val="000000"/>
                </a:solidFill>
                <a:latin typeface="Times New Roman"/>
              </a:rPr>
              <a:t>Foto: 06</a:t>
            </a:r>
            <a:endParaRPr lang="pt-BR" sz="160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52117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1600" b="1" dirty="0">
                <a:solidFill>
                  <a:srgbClr val="FFFFFF"/>
                </a:solidFill>
                <a:latin typeface="Times New Roman"/>
              </a:rPr>
              <a:t>Dezembro de 2023</a:t>
            </a:r>
          </a:p>
          <a:p>
            <a:pPr algn="ctr">
              <a:lnSpc>
                <a:spcPct val="100000"/>
              </a:lnSpc>
            </a:pPr>
            <a:endParaRPr lang="pt-BR" sz="1600"/>
          </a:p>
          <a:p>
            <a:pPr algn="ctr">
              <a:lnSpc>
                <a:spcPct val="100000"/>
              </a:lnSpc>
            </a:pPr>
            <a:endParaRPr lang="pt-BR" sz="1600"/>
          </a:p>
        </p:txBody>
      </p:sp>
      <p:sp>
        <p:nvSpPr>
          <p:cNvPr id="8" name="CustomShape 2"/>
          <p:cNvSpPr/>
          <p:nvPr/>
        </p:nvSpPr>
        <p:spPr>
          <a:xfrm>
            <a:off x="299589" y="5272737"/>
            <a:ext cx="9481445" cy="217950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 anchor="t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05 e 06</a:t>
            </a: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Execução da rampa de acessibilidade.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 Rua da Prosperidade.</a:t>
            </a: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 err="1">
                <a:solidFill>
                  <a:srgbClr val="000000"/>
                </a:solidFill>
                <a:latin typeface="Times New Roman"/>
              </a:rPr>
              <a:t>Enko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.</a:t>
            </a:r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82DBEAB-0C39-40F6-9961-9CAFF45129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58830" y="1426834"/>
            <a:ext cx="4494220" cy="34413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m 12" descr="Uma imagem contendo ao ar livre, homem, andando de, truque&#10;&#10;Descrição gerada automaticamente">
            <a:extLst>
              <a:ext uri="{FF2B5EF4-FFF2-40B4-BE49-F238E27FC236}">
                <a16:creationId xmlns:a16="http://schemas.microsoft.com/office/drawing/2014/main" id="{E5ED8F5B-77D6-4F38-97EA-61ED0DBC2EB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177906" y="1424833"/>
            <a:ext cx="4593660" cy="34452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1749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271180" y="151052"/>
            <a:ext cx="564945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Acessibilidade</a:t>
            </a:r>
          </a:p>
        </p:txBody>
      </p:sp>
      <p:sp>
        <p:nvSpPr>
          <p:cNvPr id="8" name="CustomShape 2"/>
          <p:cNvSpPr/>
          <p:nvPr/>
        </p:nvSpPr>
        <p:spPr>
          <a:xfrm>
            <a:off x="314665" y="5342527"/>
            <a:ext cx="9433859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 anchor="t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07 e 08</a:t>
            </a: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Corte de material para execução do piso tátil.</a:t>
            </a:r>
          </a:p>
          <a:p>
            <a:pPr algn="just"/>
            <a:endParaRPr lang="pt-BR" sz="160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Avenida Juarez.</a:t>
            </a:r>
          </a:p>
          <a:p>
            <a:pPr algn="just"/>
            <a:endParaRPr lang="pt-BR" sz="160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Alex Campos.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rgbClr val="000000"/>
                </a:solidFill>
                <a:latin typeface="Times New Roman"/>
              </a:rPr>
              <a:t>Foto: 07</a:t>
            </a:r>
            <a:endParaRPr lang="pt-BR" sz="1600">
              <a:solidFill>
                <a:prstClr val="black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rgbClr val="000000"/>
                </a:solidFill>
                <a:latin typeface="Times New Roman"/>
              </a:rPr>
              <a:t>Foto: 08</a:t>
            </a:r>
            <a:endParaRPr lang="pt-BR" sz="1600">
              <a:solidFill>
                <a:prstClr val="black"/>
              </a:solidFill>
            </a:endParaRPr>
          </a:p>
        </p:txBody>
      </p:sp>
      <p:sp>
        <p:nvSpPr>
          <p:cNvPr id="16" name="CustomShape 1"/>
          <p:cNvSpPr/>
          <p:nvPr/>
        </p:nvSpPr>
        <p:spPr>
          <a:xfrm>
            <a:off x="7656413" y="152117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1600" b="1" dirty="0">
                <a:solidFill>
                  <a:srgbClr val="FFFFFF"/>
                </a:solidFill>
                <a:latin typeface="Times New Roman"/>
              </a:rPr>
              <a:t>Dezembro de 2023</a:t>
            </a:r>
            <a:endParaRPr lang="pt-BR" dirty="0"/>
          </a:p>
          <a:p>
            <a:pPr algn="ctr">
              <a:lnSpc>
                <a:spcPct val="100000"/>
              </a:lnSpc>
            </a:pPr>
            <a:endParaRPr lang="pt-BR" sz="1600"/>
          </a:p>
          <a:p>
            <a:pPr algn="ctr">
              <a:lnSpc>
                <a:spcPct val="100000"/>
              </a:lnSpc>
            </a:pPr>
            <a:endParaRPr lang="pt-BR" sz="160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089A503-7DC4-41A6-952D-6D0026B79B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51649" y="1477533"/>
            <a:ext cx="4574872" cy="34311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5550EC7-2C3A-4D54-AAFC-053099BABBB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135858" y="1476929"/>
            <a:ext cx="4576484" cy="3432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9433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271180" y="151052"/>
            <a:ext cx="564945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Meio fio</a:t>
            </a:r>
            <a:endParaRPr lang="pt-BR" dirty="0"/>
          </a:p>
        </p:txBody>
      </p:sp>
      <p:sp>
        <p:nvSpPr>
          <p:cNvPr id="8" name="CustomShape 2"/>
          <p:cNvSpPr/>
          <p:nvPr/>
        </p:nvSpPr>
        <p:spPr>
          <a:xfrm>
            <a:off x="215775" y="5342527"/>
            <a:ext cx="9636493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 anchor="t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09 e 10</a:t>
            </a: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Execução dos reparos do meio fio.</a:t>
            </a: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Avenida Juarez.</a:t>
            </a:r>
            <a:endParaRPr lang="pt-BR" dirty="0"/>
          </a:p>
          <a:p>
            <a:pPr algn="just"/>
            <a:endParaRPr lang="pt-BR" sz="160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 err="1">
                <a:solidFill>
                  <a:srgbClr val="000000"/>
                </a:solidFill>
                <a:latin typeface="Times New Roman"/>
              </a:rPr>
              <a:t>Enko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algn="just"/>
            <a:endParaRPr lang="pt-BR" sz="1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59792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>
                <a:solidFill>
                  <a:srgbClr val="000000"/>
                </a:solidFill>
                <a:latin typeface="Times New Roman"/>
              </a:rPr>
              <a:t>Foto: 09</a:t>
            </a:r>
            <a:endParaRPr lang="pt-BR" sz="1600">
              <a:solidFill>
                <a:prstClr val="black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>
                <a:solidFill>
                  <a:srgbClr val="000000"/>
                </a:solidFill>
                <a:latin typeface="Times New Roman"/>
              </a:rPr>
              <a:t>Foto: 10</a:t>
            </a:r>
            <a:endParaRPr lang="pt-BR" sz="1600">
              <a:solidFill>
                <a:prstClr val="black"/>
              </a:solidFill>
            </a:endParaRPr>
          </a:p>
        </p:txBody>
      </p:sp>
      <p:sp>
        <p:nvSpPr>
          <p:cNvPr id="16" name="CustomShape 1"/>
          <p:cNvSpPr/>
          <p:nvPr/>
        </p:nvSpPr>
        <p:spPr>
          <a:xfrm>
            <a:off x="7656413" y="152117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1600" b="1" dirty="0">
                <a:solidFill>
                  <a:srgbClr val="FFFFFF"/>
                </a:solidFill>
                <a:latin typeface="Times New Roman"/>
              </a:rPr>
              <a:t>Dezembro de 2023</a:t>
            </a:r>
          </a:p>
          <a:p>
            <a:pPr algn="ctr">
              <a:lnSpc>
                <a:spcPct val="100000"/>
              </a:lnSpc>
            </a:pPr>
            <a:endParaRPr lang="pt-BR" sz="1600"/>
          </a:p>
          <a:p>
            <a:pPr algn="ctr">
              <a:lnSpc>
                <a:spcPct val="100000"/>
              </a:lnSpc>
            </a:pPr>
            <a:endParaRPr lang="pt-BR" sz="1600"/>
          </a:p>
          <a:p>
            <a:pPr algn="ctr">
              <a:lnSpc>
                <a:spcPct val="100000"/>
              </a:lnSpc>
            </a:pPr>
            <a:endParaRPr sz="1600"/>
          </a:p>
        </p:txBody>
      </p:sp>
      <p:pic>
        <p:nvPicPr>
          <p:cNvPr id="13" name="Imagem 12" descr="Uma imagem contendo ao ar livre, pessoa, grama, homem&#10;&#10;Descrição gerada automaticamente">
            <a:extLst>
              <a:ext uri="{FF2B5EF4-FFF2-40B4-BE49-F238E27FC236}">
                <a16:creationId xmlns:a16="http://schemas.microsoft.com/office/drawing/2014/main" id="{E1F80804-A176-4FDB-9361-B53F1FBBC1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9120" y="1425300"/>
            <a:ext cx="4616933" cy="34626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m 14" descr="Uma imagem contendo ao ar livre, grama, homem, terra&#10;&#10;Descrição gerada automaticamente">
            <a:extLst>
              <a:ext uri="{FF2B5EF4-FFF2-40B4-BE49-F238E27FC236}">
                <a16:creationId xmlns:a16="http://schemas.microsoft.com/office/drawing/2014/main" id="{90F7A262-0BA2-4964-9029-AC896956B6D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252466" y="1428292"/>
            <a:ext cx="4608954" cy="34567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4713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271180" y="151052"/>
            <a:ext cx="564945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Calçada</a:t>
            </a:r>
          </a:p>
        </p:txBody>
      </p:sp>
      <p:sp>
        <p:nvSpPr>
          <p:cNvPr id="8" name="CustomShape 2"/>
          <p:cNvSpPr/>
          <p:nvPr/>
        </p:nvSpPr>
        <p:spPr>
          <a:xfrm>
            <a:off x="265551" y="5342527"/>
            <a:ext cx="9603976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 anchor="t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11 e 12</a:t>
            </a: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 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Escavação de material para execução da calçada.</a:t>
            </a:r>
            <a:endParaRPr lang="pt-BR" dirty="0"/>
          </a:p>
          <a:p>
            <a:pPr algn="just"/>
            <a:endParaRPr lang="pt-BR" sz="160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Avenida Juarez.</a:t>
            </a:r>
          </a:p>
          <a:p>
            <a:pPr algn="just"/>
            <a:endParaRPr lang="pt-BR" sz="160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Alex Campos.</a:t>
            </a:r>
          </a:p>
          <a:p>
            <a:pPr algn="just"/>
            <a:endParaRPr lang="pt-BR" sz="1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>
                <a:solidFill>
                  <a:srgbClr val="000000"/>
                </a:solidFill>
                <a:latin typeface="Times New Roman"/>
              </a:rPr>
              <a:t>Foto: 11</a:t>
            </a:r>
            <a:endParaRPr lang="pt-BR" sz="1600">
              <a:solidFill>
                <a:prstClr val="black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>
                <a:solidFill>
                  <a:srgbClr val="000000"/>
                </a:solidFill>
                <a:latin typeface="Times New Roman"/>
              </a:rPr>
              <a:t>Foto: 12</a:t>
            </a:r>
            <a:endParaRPr lang="pt-BR" sz="1600">
              <a:solidFill>
                <a:prstClr val="black"/>
              </a:solidFill>
            </a:endParaRPr>
          </a:p>
        </p:txBody>
      </p:sp>
      <p:sp>
        <p:nvSpPr>
          <p:cNvPr id="16" name="CustomShape 1"/>
          <p:cNvSpPr/>
          <p:nvPr/>
        </p:nvSpPr>
        <p:spPr>
          <a:xfrm>
            <a:off x="7656413" y="152117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1600" b="1" dirty="0">
                <a:solidFill>
                  <a:srgbClr val="FFFFFF"/>
                </a:solidFill>
                <a:latin typeface="Times New Roman"/>
              </a:rPr>
              <a:t>Dezembro de 2023</a:t>
            </a:r>
          </a:p>
          <a:p>
            <a:pPr algn="ctr">
              <a:lnSpc>
                <a:spcPct val="100000"/>
              </a:lnSpc>
            </a:pPr>
            <a:endParaRPr lang="pt-BR" sz="1600"/>
          </a:p>
          <a:p>
            <a:pPr algn="ctr">
              <a:lnSpc>
                <a:spcPct val="100000"/>
              </a:lnSpc>
            </a:pPr>
            <a:endParaRPr lang="pt-BR" sz="1600"/>
          </a:p>
          <a:p>
            <a:pPr algn="ctr">
              <a:lnSpc>
                <a:spcPct val="100000"/>
              </a:lnSpc>
            </a:pPr>
            <a:endParaRPr sz="160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0D9BB5B-B614-430E-93A4-997BEE05A8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68232" y="1407182"/>
            <a:ext cx="4607824" cy="34558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22172A1-DCF2-4471-B60E-EB64401B4D9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258145" y="1406527"/>
            <a:ext cx="4609568" cy="3457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3188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1023</Words>
  <Application>Microsoft Office PowerPoint</Application>
  <PresentationFormat>Personalizar</PresentationFormat>
  <Paragraphs>296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36</vt:i4>
      </vt:variant>
    </vt:vector>
  </HeadingPairs>
  <TitlesOfParts>
    <vt:vector size="41" baseType="lpstr">
      <vt:lpstr>Calibri</vt:lpstr>
      <vt:lpstr>StarSymbol</vt:lpstr>
      <vt:lpstr>Times New Roman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ginco</dc:creator>
  <cp:lastModifiedBy>Enko</cp:lastModifiedBy>
  <cp:revision>2260</cp:revision>
  <cp:lastPrinted>2020-04-30T14:02:47Z</cp:lastPrinted>
  <dcterms:modified xsi:type="dcterms:W3CDTF">2024-01-18T11:36:11Z</dcterms:modified>
</cp:coreProperties>
</file>