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36"/>
  </p:notesMasterIdLst>
  <p:sldIdLst>
    <p:sldId id="256" r:id="rId3"/>
    <p:sldId id="493" r:id="rId4"/>
    <p:sldId id="760" r:id="rId5"/>
    <p:sldId id="761" r:id="rId6"/>
    <p:sldId id="783" r:id="rId7"/>
    <p:sldId id="771" r:id="rId8"/>
    <p:sldId id="772" r:id="rId9"/>
    <p:sldId id="774" r:id="rId10"/>
    <p:sldId id="767" r:id="rId11"/>
    <p:sldId id="784" r:id="rId12"/>
    <p:sldId id="804" r:id="rId13"/>
    <p:sldId id="780" r:id="rId14"/>
    <p:sldId id="803" r:id="rId15"/>
    <p:sldId id="782" r:id="rId16"/>
    <p:sldId id="781" r:id="rId17"/>
    <p:sldId id="770" r:id="rId18"/>
    <p:sldId id="805" r:id="rId19"/>
    <p:sldId id="806" r:id="rId20"/>
    <p:sldId id="807" r:id="rId21"/>
    <p:sldId id="826" r:id="rId22"/>
    <p:sldId id="798" r:id="rId23"/>
    <p:sldId id="825" r:id="rId24"/>
    <p:sldId id="808" r:id="rId25"/>
    <p:sldId id="810" r:id="rId26"/>
    <p:sldId id="816" r:id="rId27"/>
    <p:sldId id="775" r:id="rId28"/>
    <p:sldId id="829" r:id="rId29"/>
    <p:sldId id="797" r:id="rId30"/>
    <p:sldId id="830" r:id="rId31"/>
    <p:sldId id="828" r:id="rId32"/>
    <p:sldId id="827" r:id="rId33"/>
    <p:sldId id="776" r:id="rId34"/>
    <p:sldId id="260" r:id="rId35"/>
  </p:sldIdLst>
  <p:sldSz cx="10080625" cy="7559675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090D8-A700-4073-A76A-19704E514F6F}" v="1" dt="2023-08-02T21:41:02.868"/>
    <p1510:client id="{24729195-028F-477A-B0EE-F3A8BC676E40}" v="671" dt="2023-08-07T19:23:53.615"/>
    <p1510:client id="{68F03996-C8B4-4C70-A966-63501292F2DF}" v="92" dt="2023-08-07T20:17:26.538"/>
    <p1510:client id="{CFE2E0A7-E82F-4D29-934D-0CB2EBC09C55}" v="585" dt="2023-08-07T20:58:31.857"/>
    <p1510:client id="{EF2B08CF-B9E9-44D4-AE67-09BA11457102}" v="193" dt="2023-07-30T19:07:29.572"/>
    <p1510:client id="{FB11B5DF-F81B-49C6-90CA-39DC07E10383}" v="3017" dt="2023-07-06T02:29:39.022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96" autoAdjust="0"/>
    <p:restoredTop sz="93060" autoAdjust="0"/>
  </p:normalViewPr>
  <p:slideViewPr>
    <p:cSldViewPr>
      <p:cViewPr varScale="1">
        <p:scale>
          <a:sx n="77" d="100"/>
          <a:sy n="77" d="100"/>
        </p:scale>
        <p:origin x="1099" y="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448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r">
              <a:defRPr sz="1100"/>
            </a:lvl1pPr>
          </a:lstStyle>
          <a:p>
            <a:fld id="{45C5F4CD-7F24-4AA7-A960-6ACD02677B5E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651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59" tIns="43429" rIns="86859" bIns="4342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108" y="4861252"/>
            <a:ext cx="5683847" cy="4605955"/>
          </a:xfrm>
          <a:prstGeom prst="rect">
            <a:avLst/>
          </a:prstGeom>
        </p:spPr>
        <p:txBody>
          <a:bodyPr vert="horz" lIns="86859" tIns="43429" rIns="86859" bIns="4342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448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r">
              <a:defRPr sz="1100"/>
            </a:lvl1pPr>
          </a:lstStyle>
          <a:p>
            <a:fld id="{1F5E04B0-59F4-4454-B244-BFDD52519C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69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Imagem 33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Imagem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107" name="Imagem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2981"/>
          <a:stretch/>
        </p:blipFill>
        <p:spPr>
          <a:xfrm>
            <a:off x="2520032" y="752334"/>
            <a:ext cx="5328592" cy="3531559"/>
          </a:xfrm>
          <a:prstGeom prst="rect">
            <a:avLst/>
          </a:prstGeom>
        </p:spPr>
      </p:pic>
      <p:sp>
        <p:nvSpPr>
          <p:cNvPr id="108" name="CustomShape 1"/>
          <p:cNvSpPr/>
          <p:nvPr/>
        </p:nvSpPr>
        <p:spPr>
          <a:xfrm>
            <a:off x="0" y="5508000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pic>
        <p:nvPicPr>
          <p:cNvPr id="109" name="Picture 4"/>
          <p:cNvPicPr/>
          <p:nvPr/>
        </p:nvPicPr>
        <p:blipFill>
          <a:blip r:embed="rId3"/>
          <a:srcRect l="-117277" t="2268522" r="420695" b="-1117896"/>
          <a:stretch>
            <a:fillRect/>
          </a:stretch>
        </p:blipFill>
        <p:spPr>
          <a:xfrm>
            <a:off x="1727944" y="5420460"/>
            <a:ext cx="10112760" cy="150876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1074709" y="5703600"/>
            <a:ext cx="7848872" cy="95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RELATÓRIO FOTOGRÁFICO</a:t>
            </a:r>
          </a:p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JULHO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5551" y="5342527"/>
            <a:ext cx="9603976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11 e 12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 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do dissipador.</a:t>
            </a:r>
            <a:endParaRPr lang="pt-BR" dirty="0"/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Rua da Prosperidade DEB04 – 1.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pic>
        <p:nvPicPr>
          <p:cNvPr id="3" name="Imagem 2" descr="Uma imagem contendo ao ar livre, homem, areia, praia&#10;&#10;Descrição gerada automaticamente">
            <a:extLst>
              <a:ext uri="{FF2B5EF4-FFF2-40B4-BE49-F238E27FC236}">
                <a16:creationId xmlns:a16="http://schemas.microsoft.com/office/drawing/2014/main" id="{30D9BB5B-B614-430E-93A4-997BEE05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7360" y="1406528"/>
            <a:ext cx="4609569" cy="3457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Uma imagem contendo ao ar livre, edifício, rocha, terra&#10;&#10;Descrição gerada automaticamente">
            <a:extLst>
              <a:ext uri="{FF2B5EF4-FFF2-40B4-BE49-F238E27FC236}">
                <a16:creationId xmlns:a16="http://schemas.microsoft.com/office/drawing/2014/main" id="{122172A1-DCF2-4471-B60E-EB64401B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58145" y="1406527"/>
            <a:ext cx="4609569" cy="3457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18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, forno, pedra, velho&#10;&#10;Descrição gerada automaticamente">
            <a:extLst>
              <a:ext uri="{FF2B5EF4-FFF2-40B4-BE49-F238E27FC236}">
                <a16:creationId xmlns:a16="http://schemas.microsoft.com/office/drawing/2014/main" id="{82C409B4-6A7D-4C57-A2A9-9F2D20CA1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8607" y="1455542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Uma imagem contendo ao ar livre, edifício, banco, pedra&#10;&#10;Descrição gerada automaticamente">
            <a:extLst>
              <a:ext uri="{FF2B5EF4-FFF2-40B4-BE49-F238E27FC236}">
                <a16:creationId xmlns:a16="http://schemas.microsoft.com/office/drawing/2014/main" id="{D21033C3-ED11-4671-A499-77BDE590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434" y="1455542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13 e 14</a:t>
            </a:r>
            <a:endParaRPr lang="pt-BR" dirty="0"/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da caixaria.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Sucesso – BLD 2.02.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</p:spTree>
    <p:extLst>
      <p:ext uri="{BB962C8B-B14F-4D97-AF65-F5344CB8AC3E}">
        <p14:creationId xmlns:p14="http://schemas.microsoft.com/office/powerpoint/2010/main" val="116225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71960" y="151052"/>
            <a:ext cx="604867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Estação Elevatória de Esgoto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6" y="5342527"/>
            <a:ext cx="9440040" cy="1887472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15 e 16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das vigas baldrames e início da alvenaria.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Estação elevatória de esgoto.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  <p:pic>
        <p:nvPicPr>
          <p:cNvPr id="9" name="Imagem 8" descr="Uma imagem contendo ao ar livre, homem, edifício, bote&#10;&#10;Descrição gerada automaticamente">
            <a:extLst>
              <a:ext uri="{FF2B5EF4-FFF2-40B4-BE49-F238E27FC236}">
                <a16:creationId xmlns:a16="http://schemas.microsoft.com/office/drawing/2014/main" id="{F131981F-FF6E-4312-B079-B5F7A53B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2977" y="1340274"/>
            <a:ext cx="4473678" cy="335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9E231B-91F5-43E5-9929-DD7060E28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58" y="1312254"/>
            <a:ext cx="4568484" cy="3426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1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ao ar livre, pessoa, homem, terra&#10;&#10;Descrição gerada automaticamente">
            <a:extLst>
              <a:ext uri="{FF2B5EF4-FFF2-40B4-BE49-F238E27FC236}">
                <a16:creationId xmlns:a16="http://schemas.microsoft.com/office/drawing/2014/main" id="{03C91CC7-B9D4-4175-9E64-1A37BAF9C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8606" y="1461084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C0BA112-FD06-4E9C-BE81-56AACD29C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432" y="1461083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de esgoto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17 e 18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Escavação de material para execução das Chaminés da rede de esgoto.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da Sabedoria – PV 29.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324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Meio fio e sarjeta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32102" y="5342527"/>
            <a:ext cx="9416421" cy="1887472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19 e 20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do meio fio e sarjeta.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 da Competência e Rua do Saber.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  <p:pic>
        <p:nvPicPr>
          <p:cNvPr id="9" name="Imagem 8" descr="Caminho de terra&#10;&#10;Descrição gerada automaticamente">
            <a:extLst>
              <a:ext uri="{FF2B5EF4-FFF2-40B4-BE49-F238E27FC236}">
                <a16:creationId xmlns:a16="http://schemas.microsoft.com/office/drawing/2014/main" id="{B265CBDF-C07A-40F0-A735-6FD271A7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59053" y="1510079"/>
            <a:ext cx="4487705" cy="3365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 descr="Estrada de terra&#10;&#10;Descrição gerada automaticamente">
            <a:extLst>
              <a:ext uri="{FF2B5EF4-FFF2-40B4-BE49-F238E27FC236}">
                <a16:creationId xmlns:a16="http://schemas.microsoft.com/office/drawing/2014/main" id="{AA8E2476-E90D-467C-9A04-F1882BE8E9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26" y="1510079"/>
            <a:ext cx="4487705" cy="336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96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Dreno de pavimento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21 e 22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Escavação de material para a instalação da manta.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Futuro.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  <p:pic>
        <p:nvPicPr>
          <p:cNvPr id="16" name="Imagem 15" descr="Caminho de terra&#10;&#10;Descrição gerada automaticamente">
            <a:extLst>
              <a:ext uri="{FF2B5EF4-FFF2-40B4-BE49-F238E27FC236}">
                <a16:creationId xmlns:a16="http://schemas.microsoft.com/office/drawing/2014/main" id="{7041AA30-FF9E-4834-A39A-D67B5678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604" y="1468620"/>
            <a:ext cx="4510454" cy="3382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BE2D1F5-7C85-42F9-99B3-A9B65512E5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7515" y="1487316"/>
            <a:ext cx="4495411" cy="3371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30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312120" y="3559880"/>
            <a:ext cx="56886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dirty="0">
                <a:latin typeface="Times New Roman"/>
                <a:cs typeface="Times New Roman"/>
              </a:rPr>
              <a:t>Período 16/07 à 22/07 </a:t>
            </a: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3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23 e 24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Aplicação de reboco na caixaria.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Futuro – BLD 3.08.</a:t>
            </a:r>
            <a:endParaRPr lang="pt-BR" dirty="0"/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F88397-856E-4F8B-B6BC-406609E7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436" y="1461082"/>
            <a:ext cx="4510453" cy="3382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 descr="Uma imagem contendo ao ar livre, edifício, tijolo, banco&#10;&#10;Descrição gerada automaticamente">
            <a:extLst>
              <a:ext uri="{FF2B5EF4-FFF2-40B4-BE49-F238E27FC236}">
                <a16:creationId xmlns:a16="http://schemas.microsoft.com/office/drawing/2014/main" id="{958D2EBE-8A7D-4D77-8142-6B6DF7F10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08607" y="1462106"/>
            <a:ext cx="4510453" cy="3382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17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25 e 26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Escavação de material e assentamento de manilhas para a execução das Chaminés.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Avenida Principal – PV 4.01.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45D101F-17C7-4A66-BDBA-94F3443101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606" y="1461083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4C215B3-813A-46B9-BEBD-0CAE69AF8F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32" y="1461085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915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pessoa, ao ar livre, homem, jovem&#10;&#10;Descrição gerada automaticamente">
            <a:extLst>
              <a:ext uri="{FF2B5EF4-FFF2-40B4-BE49-F238E27FC236}">
                <a16:creationId xmlns:a16="http://schemas.microsoft.com/office/drawing/2014/main" id="{9EA8A3D6-87F1-4428-BE59-AA543EF4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6436" y="1469210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Uma imagem contendo ao ar livre, terra, pedaço, vazio&#10;&#10;Descrição gerada automaticamente">
            <a:extLst>
              <a:ext uri="{FF2B5EF4-FFF2-40B4-BE49-F238E27FC236}">
                <a16:creationId xmlns:a16="http://schemas.microsoft.com/office/drawing/2014/main" id="{83EC6C3B-400E-4B3F-B356-FE72169D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7797" y="1469210"/>
            <a:ext cx="4252077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de esgoto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64013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27 e 28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externa para estabilização das Chaminés da Rede de Esgoto.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da Estratégia.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53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96261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2592040" y="3559880"/>
            <a:ext cx="5688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EM ANDAMENTO</a:t>
            </a:r>
          </a:p>
        </p:txBody>
      </p:sp>
    </p:spTree>
    <p:extLst>
      <p:ext uri="{BB962C8B-B14F-4D97-AF65-F5344CB8AC3E}">
        <p14:creationId xmlns:p14="http://schemas.microsoft.com/office/powerpoint/2010/main" val="4211251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Estrada de terra&#10;&#10;Descrição gerada automaticamente">
            <a:extLst>
              <a:ext uri="{FF2B5EF4-FFF2-40B4-BE49-F238E27FC236}">
                <a16:creationId xmlns:a16="http://schemas.microsoft.com/office/drawing/2014/main" id="{9EA8A3D6-87F1-4428-BE59-AA543EF4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6436" y="1469210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Caminho de terra&#10;&#10;Descrição gerada automaticamente">
            <a:extLst>
              <a:ext uri="{FF2B5EF4-FFF2-40B4-BE49-F238E27FC236}">
                <a16:creationId xmlns:a16="http://schemas.microsoft.com/office/drawing/2014/main" id="{83EC6C3B-400E-4B3F-B356-FE72169D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611" y="1469210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Meio fio e sarjeta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64013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29 e 30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do meio fio e sarjeta.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Rua do Sucesso.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</p:spTree>
    <p:extLst>
      <p:ext uri="{BB962C8B-B14F-4D97-AF65-F5344CB8AC3E}">
        <p14:creationId xmlns:p14="http://schemas.microsoft.com/office/powerpoint/2010/main" val="339291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312120" y="3559880"/>
            <a:ext cx="56886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dirty="0">
                <a:latin typeface="Times New Roman"/>
                <a:cs typeface="Times New Roman"/>
              </a:rPr>
              <a:t>Período 23/07 à 31/07</a:t>
            </a:r>
          </a:p>
        </p:txBody>
      </p:sp>
    </p:spTree>
    <p:extLst>
      <p:ext uri="{BB962C8B-B14F-4D97-AF65-F5344CB8AC3E}">
        <p14:creationId xmlns:p14="http://schemas.microsoft.com/office/powerpoint/2010/main" val="1201299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ao ar livre, homem, terra, em pé&#10;&#10;Descrição gerada automaticamente">
            <a:extLst>
              <a:ext uri="{FF2B5EF4-FFF2-40B4-BE49-F238E27FC236}">
                <a16:creationId xmlns:a16="http://schemas.microsoft.com/office/drawing/2014/main" id="{9EA8A3D6-87F1-4428-BE59-AA543EF4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6435" y="1469210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Uma imagem contendo ao ar livre, edifício, homem, montanha&#10;&#10;Descrição gerada automaticamente">
            <a:extLst>
              <a:ext uri="{FF2B5EF4-FFF2-40B4-BE49-F238E27FC236}">
                <a16:creationId xmlns:a16="http://schemas.microsoft.com/office/drawing/2014/main" id="{83EC6C3B-400E-4B3F-B356-FE72169D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610" y="1469210"/>
            <a:ext cx="4510450" cy="338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64013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31 e 32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Instalação da tampa de concreto.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Poder - PV 1.01.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78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, concreto, pedra, cimento&#10;&#10;Descrição gerada automaticamente">
            <a:extLst>
              <a:ext uri="{FF2B5EF4-FFF2-40B4-BE49-F238E27FC236}">
                <a16:creationId xmlns:a16="http://schemas.microsoft.com/office/drawing/2014/main" id="{51FB7C33-64EF-4FCC-B900-FE46880E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8604" y="1474113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3968" y="151052"/>
            <a:ext cx="5976664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33 e 34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da caixaria.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Rua do Sucesso – BLD 3.04.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E6281C-1CB6-48B0-BBBE-5D1EDEE6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35" y="1461084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85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51FB7C33-64EF-4FCC-B900-FE46880E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8604" y="1461083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3968" y="151052"/>
            <a:ext cx="5976664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35 e 36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Escavação de material para a execução das Chaminés.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Saber.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  <p:pic>
        <p:nvPicPr>
          <p:cNvPr id="6" name="Imagem 5" descr="Uma imagem contendo ao ar livre, terra, andando de, homem&#10;&#10;Descrição gerada automaticamente">
            <a:extLst>
              <a:ext uri="{FF2B5EF4-FFF2-40B4-BE49-F238E27FC236}">
                <a16:creationId xmlns:a16="http://schemas.microsoft.com/office/drawing/2014/main" id="{13E6281C-1CB6-48B0-BBBE-5D1EDEE6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35" y="1461083"/>
            <a:ext cx="4510448" cy="3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84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ao ar livre, material de construção, edifício, rocha&#10;&#10;Descrição gerada automaticamente">
            <a:extLst>
              <a:ext uri="{FF2B5EF4-FFF2-40B4-BE49-F238E27FC236}">
                <a16:creationId xmlns:a16="http://schemas.microsoft.com/office/drawing/2014/main" id="{51FB7C33-64EF-4FCC-B900-FE46880E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8605" y="1461084"/>
            <a:ext cx="4510446" cy="3382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3968" y="151052"/>
            <a:ext cx="5976664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Rede de esgoto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37 e 38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externa para estabilização das Chaminés da Rede de Esgoto.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Saber.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</a:p>
        </p:txBody>
      </p:sp>
      <p:pic>
        <p:nvPicPr>
          <p:cNvPr id="6" name="Imagem 5" descr="Uma imagem contendo ao ar livre, rocha, lado, terra&#10;&#10;Descrição gerada automaticamente">
            <a:extLst>
              <a:ext uri="{FF2B5EF4-FFF2-40B4-BE49-F238E27FC236}">
                <a16:creationId xmlns:a16="http://schemas.microsoft.com/office/drawing/2014/main" id="{13E6281C-1CB6-48B0-BBBE-5D1EDEE6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436" y="1461084"/>
            <a:ext cx="4510446" cy="3382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090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3461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960" y="3559880"/>
            <a:ext cx="10076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</a:t>
            </a:r>
          </a:p>
        </p:txBody>
      </p:sp>
    </p:spTree>
    <p:extLst>
      <p:ext uri="{BB962C8B-B14F-4D97-AF65-F5344CB8AC3E}">
        <p14:creationId xmlns:p14="http://schemas.microsoft.com/office/powerpoint/2010/main" val="1762082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A368001-78E8-42D5-02EB-2884F8B1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0" y="878152"/>
            <a:ext cx="8098100" cy="668152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5C2A3D-D6FE-4086-8962-5AEF7012EE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25" y="21385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307418"/>
            <a:ext cx="100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atualizado – Execução da Rede de Esgoto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C8B6DD-AFC0-4EAD-8B03-503BF0039118}"/>
              </a:ext>
            </a:extLst>
          </p:cNvPr>
          <p:cNvSpPr txBox="1"/>
          <p:nvPr/>
        </p:nvSpPr>
        <p:spPr>
          <a:xfrm>
            <a:off x="7901239" y="339423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84BFDD-8F9A-4192-8A32-109E4A2F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5" t="53795" r="41428" b="29761"/>
          <a:stretch/>
        </p:blipFill>
        <p:spPr>
          <a:xfrm>
            <a:off x="7908954" y="6190521"/>
            <a:ext cx="20937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14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59760A-363B-5A92-0E56-D32D7FBA8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84" y="897279"/>
            <a:ext cx="7704856" cy="671813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5C2A3D-D6FE-4086-8962-5AEF7012EE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25" y="21385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307418"/>
            <a:ext cx="100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atualizado – Execução das Chaminés da Rede de Esgoto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C8B6DD-AFC0-4EAD-8B03-503BF0039118}"/>
              </a:ext>
            </a:extLst>
          </p:cNvPr>
          <p:cNvSpPr txBox="1"/>
          <p:nvPr/>
        </p:nvSpPr>
        <p:spPr>
          <a:xfrm>
            <a:off x="8313666" y="350408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84BFDD-8F9A-4192-8A32-109E4A2F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5" t="53795" r="41428" b="29761"/>
          <a:stretch/>
        </p:blipFill>
        <p:spPr>
          <a:xfrm>
            <a:off x="7908954" y="6190521"/>
            <a:ext cx="20937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3C8E3E-29F2-19B2-4C89-2363FB3A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8" y="926642"/>
            <a:ext cx="9153703" cy="660327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5C2A3D-D6FE-4086-8962-5AEF7012EE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25" y="21385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307418"/>
            <a:ext cx="100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atualizado – Execução das Chaminés da GAP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C8B6DD-AFC0-4EAD-8B03-503BF0039118}"/>
              </a:ext>
            </a:extLst>
          </p:cNvPr>
          <p:cNvSpPr txBox="1"/>
          <p:nvPr/>
        </p:nvSpPr>
        <p:spPr>
          <a:xfrm>
            <a:off x="7901239" y="339423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84BFDD-8F9A-4192-8A32-109E4A2F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5" t="53795" r="41428" b="29761"/>
          <a:stretch/>
        </p:blipFill>
        <p:spPr>
          <a:xfrm>
            <a:off x="7908954" y="6190521"/>
            <a:ext cx="20937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1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312120" y="3559880"/>
            <a:ext cx="56886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dirty="0">
                <a:latin typeface="Times New Roman"/>
                <a:cs typeface="Times New Roman"/>
              </a:rPr>
              <a:t>Período 01/07 à 08/07</a:t>
            </a: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95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2276539-A6CA-3901-45FB-68128C1F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801088"/>
            <a:ext cx="8784976" cy="67756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5C2A3D-D6FE-4086-8962-5AEF7012EE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25" y="21385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307418"/>
            <a:ext cx="100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atualizado – Execução das Bocas de Lobo da GAP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C8B6DD-AFC0-4EAD-8B03-503BF0039118}"/>
              </a:ext>
            </a:extLst>
          </p:cNvPr>
          <p:cNvSpPr txBox="1"/>
          <p:nvPr/>
        </p:nvSpPr>
        <p:spPr>
          <a:xfrm>
            <a:off x="8108491" y="322853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84BFDD-8F9A-4192-8A32-109E4A2F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5" t="53795" r="41428" b="29761"/>
          <a:stretch/>
        </p:blipFill>
        <p:spPr>
          <a:xfrm>
            <a:off x="7908954" y="6190521"/>
            <a:ext cx="20937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D5C2A3D-D6FE-4086-8962-5AEF7012E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5" y="21385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307418"/>
            <a:ext cx="100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atualizado – Meio fio e Sarjeta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C8B6DD-AFC0-4EAD-8B03-503BF0039118}"/>
              </a:ext>
            </a:extLst>
          </p:cNvPr>
          <p:cNvSpPr txBox="1"/>
          <p:nvPr/>
        </p:nvSpPr>
        <p:spPr>
          <a:xfrm>
            <a:off x="7901239" y="339423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20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683A753-F36A-657D-315F-F50DC056B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48" y="883032"/>
            <a:ext cx="7978857" cy="63940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784BFDD-8F9A-4192-8A32-109E4A2F8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5" t="53795" r="41428" b="29761"/>
          <a:stretch/>
        </p:blipFill>
        <p:spPr>
          <a:xfrm>
            <a:off x="7908954" y="6190521"/>
            <a:ext cx="20937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5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17430" y="152116"/>
            <a:ext cx="6441540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Acompanhamento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 de 2023</a:t>
            </a: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F92FC0-61BE-C421-069C-710EDBFC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6371"/>
            <a:ext cx="10080625" cy="56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9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559" y="27377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134" name="Line 2"/>
          <p:cNvSpPr/>
          <p:nvPr/>
        </p:nvSpPr>
        <p:spPr>
          <a:xfrm>
            <a:off x="-671400" y="5208480"/>
            <a:ext cx="110646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sp>
        <p:nvSpPr>
          <p:cNvPr id="135" name="Line 3"/>
          <p:cNvSpPr/>
          <p:nvPr/>
        </p:nvSpPr>
        <p:spPr>
          <a:xfrm>
            <a:off x="-671400" y="6636960"/>
            <a:ext cx="108414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pic>
        <p:nvPicPr>
          <p:cNvPr id="1026" name="Picture 2" descr="https://ginco.com.br/storage/empreendisentos_andamentogallery/120/Rel.ObraJulhoChicago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0000" cy="76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Edificação de serviço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521042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01 e 02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Instalação dos pisos.</a:t>
            </a:r>
            <a:endParaRPr lang="pt-BR" dirty="0"/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Administração.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Schmitz Engenharia.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B2F81A-BC5C-459B-8759-FA2D72EF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0654" y="1442565"/>
            <a:ext cx="4349401" cy="32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Uma imagem contendo no interior, pequeno, cama, quarto&#10;&#10;Descrição gerada automaticamente">
            <a:extLst>
              <a:ext uri="{FF2B5EF4-FFF2-40B4-BE49-F238E27FC236}">
                <a16:creationId xmlns:a16="http://schemas.microsoft.com/office/drawing/2014/main" id="{B0CDB483-0656-48F8-90C4-789D4B4FE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57474" y="1442565"/>
            <a:ext cx="4349401" cy="32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99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Galeria de águas pluviais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</p:txBody>
      </p:sp>
      <p:sp>
        <p:nvSpPr>
          <p:cNvPr id="8" name="CustomShape 2"/>
          <p:cNvSpPr/>
          <p:nvPr/>
        </p:nvSpPr>
        <p:spPr>
          <a:xfrm>
            <a:off x="295899" y="5401015"/>
            <a:ext cx="9424933" cy="205123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03 e 04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 da caixaria e aplicação de reboco.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Rua do Poder, PV 1.01.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  <p:pic>
        <p:nvPicPr>
          <p:cNvPr id="3" name="Imagem 2" descr="Uma imagem contendo ao ar livre, fogo, rua, veículo militar&#10;&#10;Descrição gerada automaticamente">
            <a:extLst>
              <a:ext uri="{FF2B5EF4-FFF2-40B4-BE49-F238E27FC236}">
                <a16:creationId xmlns:a16="http://schemas.microsoft.com/office/drawing/2014/main" id="{663969AC-003C-405F-AD3B-DBC3CD28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7709" y="1500374"/>
            <a:ext cx="4610436" cy="3457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Uma imagem contendo ao ar livre, edifício, pequeno, comida&#10;&#10;Descrição gerada automaticamente">
            <a:extLst>
              <a:ext uri="{FF2B5EF4-FFF2-40B4-BE49-F238E27FC236}">
                <a16:creationId xmlns:a16="http://schemas.microsoft.com/office/drawing/2014/main" id="{5D5D783F-C09A-4657-B9AC-3801F1EE6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81197" y="1500369"/>
            <a:ext cx="4591682" cy="344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02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71960" y="151052"/>
            <a:ext cx="604867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Estação Elevatória de Esgoto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9590" y="493418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28644" y="493418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</p:txBody>
      </p:sp>
      <p:sp>
        <p:nvSpPr>
          <p:cNvPr id="8" name="CustomShape 2"/>
          <p:cNvSpPr/>
          <p:nvPr/>
        </p:nvSpPr>
        <p:spPr>
          <a:xfrm>
            <a:off x="299589" y="5272737"/>
            <a:ext cx="9481445" cy="217950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05 e 06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Regularização do terreno para execução da casa de bombas.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 Estação elevatória de esgoto.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  <p:pic>
        <p:nvPicPr>
          <p:cNvPr id="9" name="Imagem 8" descr="Trator em chão de terra&#10;&#10;Descrição gerada automaticamente">
            <a:extLst>
              <a:ext uri="{FF2B5EF4-FFF2-40B4-BE49-F238E27FC236}">
                <a16:creationId xmlns:a16="http://schemas.microsoft.com/office/drawing/2014/main" id="{982DBEAB-0C39-40F6-9961-9CAFF451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1399" y="1419090"/>
            <a:ext cx="4608974" cy="345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 descr="Trator em chão de terra&#10;&#10;Descrição gerada automaticamente">
            <a:extLst>
              <a:ext uri="{FF2B5EF4-FFF2-40B4-BE49-F238E27FC236}">
                <a16:creationId xmlns:a16="http://schemas.microsoft.com/office/drawing/2014/main" id="{E5ED8F5B-77D6-4F38-97EA-61ED0DBC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70250" y="1419091"/>
            <a:ext cx="4608973" cy="345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749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Meio fio e sarjeta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33859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07 e 08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Regularização de material e execução do meio e sarjeta.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Avenida Principal.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PS Construtora.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</p:txBody>
      </p:sp>
      <p:pic>
        <p:nvPicPr>
          <p:cNvPr id="3" name="Imagem 2" descr="Homem andando na terra&#10;&#10;Descrição gerada automaticamente">
            <a:extLst>
              <a:ext uri="{FF2B5EF4-FFF2-40B4-BE49-F238E27FC236}">
                <a16:creationId xmlns:a16="http://schemas.microsoft.com/office/drawing/2014/main" id="{0089A503-7DC4-41A6-952D-6D0026B7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843" y="1476929"/>
            <a:ext cx="4576484" cy="3432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Estrada de terra&#10;&#10;Descrição gerada automaticamente">
            <a:extLst>
              <a:ext uri="{FF2B5EF4-FFF2-40B4-BE49-F238E27FC236}">
                <a16:creationId xmlns:a16="http://schemas.microsoft.com/office/drawing/2014/main" id="{A5550EC7-2C3A-4D54-AAFC-053099BA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35858" y="1476929"/>
            <a:ext cx="4576484" cy="3432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43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Dreno de pavimento</a:t>
            </a:r>
          </a:p>
          <a:p>
            <a:pPr algn="ctr"/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15775" y="5342527"/>
            <a:ext cx="9636493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 anchor="t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09 e 10</a:t>
            </a: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Posicionamento e fixação da manta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Macdrain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para dreno.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Rua da Prosperidade.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9792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7656413" y="152117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lang="pt-BR" sz="1600" dirty="0"/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1F80804-A176-4FDB-9361-B53F1FBBC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589" y="1424152"/>
            <a:ext cx="4619997" cy="3464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Uma imagem contendo ao ar livre, réptil, terra, rocha&#10;&#10;Descrição gerada automaticamente">
            <a:extLst>
              <a:ext uri="{FF2B5EF4-FFF2-40B4-BE49-F238E27FC236}">
                <a16:creationId xmlns:a16="http://schemas.microsoft.com/office/drawing/2014/main" id="{90F7A262-0BA2-4964-9029-AC896956B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30457" y="1424152"/>
            <a:ext cx="4619997" cy="3464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71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312120" y="3559880"/>
            <a:ext cx="56886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dirty="0">
                <a:latin typeface="Times New Roman"/>
                <a:cs typeface="Times New Roman"/>
              </a:rPr>
              <a:t>Período 09/07 à 15/07</a:t>
            </a:r>
          </a:p>
        </p:txBody>
      </p:sp>
    </p:spTree>
    <p:extLst>
      <p:ext uri="{BB962C8B-B14F-4D97-AF65-F5344CB8AC3E}">
        <p14:creationId xmlns:p14="http://schemas.microsoft.com/office/powerpoint/2010/main" val="3622930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17954</TotalTime>
  <Words>898</Words>
  <Application>Microsoft Office PowerPoint</Application>
  <PresentationFormat>Personalizar</PresentationFormat>
  <Paragraphs>226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Arial</vt:lpstr>
      <vt:lpstr>Calibri</vt:lpstr>
      <vt:lpstr>StarSymbol</vt:lpstr>
      <vt:lpstr>Times New Roman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ginco</dc:creator>
  <cp:lastModifiedBy>Enko</cp:lastModifiedBy>
  <cp:revision>2041</cp:revision>
  <cp:lastPrinted>2020-04-30T14:02:47Z</cp:lastPrinted>
  <dcterms:modified xsi:type="dcterms:W3CDTF">2023-08-08T18:29:08Z</dcterms:modified>
</cp:coreProperties>
</file>